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15"/>
  </p:notesMasterIdLst>
  <p:handoutMasterIdLst>
    <p:handoutMasterId r:id="rId16"/>
  </p:handoutMasterIdLst>
  <p:sldIdLst>
    <p:sldId id="257" r:id="rId5"/>
    <p:sldId id="392" r:id="rId6"/>
    <p:sldId id="391" r:id="rId7"/>
    <p:sldId id="390" r:id="rId8"/>
    <p:sldId id="386" r:id="rId9"/>
    <p:sldId id="374" r:id="rId10"/>
    <p:sldId id="388" r:id="rId11"/>
    <p:sldId id="393" r:id="rId12"/>
    <p:sldId id="387" r:id="rId13"/>
    <p:sldId id="389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2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98" userDrawn="1">
          <p15:clr>
            <a:srgbClr val="A4A3A4"/>
          </p15:clr>
        </p15:guide>
        <p15:guide id="4" pos="12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5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Waldron" initials="RW" lastIdx="6" clrIdx="0">
    <p:extLst>
      <p:ext uri="{19B8F6BF-5375-455C-9EA6-DF929625EA0E}">
        <p15:presenceInfo xmlns:p15="http://schemas.microsoft.com/office/powerpoint/2012/main" userId="S-1-5-21-854245398-746137067-2146642211-19192" providerId="AD"/>
      </p:ext>
    </p:extLst>
  </p:cmAuthor>
  <p:cmAuthor id="2" name="Steve Underwood" initials="SU" lastIdx="0" clrIdx="1">
    <p:extLst>
      <p:ext uri="{19B8F6BF-5375-455C-9EA6-DF929625EA0E}">
        <p15:presenceInfo xmlns:p15="http://schemas.microsoft.com/office/powerpoint/2012/main" userId="S-1-5-21-854245398-746137067-2146642211-19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C"/>
    <a:srgbClr val="2F3590"/>
    <a:srgbClr val="000000"/>
    <a:srgbClr val="00FFFF"/>
    <a:srgbClr val="FFCC66"/>
    <a:srgbClr val="CCECFF"/>
    <a:srgbClr val="66FFFF"/>
    <a:srgbClr val="0D5796"/>
    <a:srgbClr val="FF6600"/>
    <a:srgbClr val="F7921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6642" autoAdjust="0"/>
  </p:normalViewPr>
  <p:slideViewPr>
    <p:cSldViewPr snapToGrid="0" snapToObjects="1">
      <p:cViewPr varScale="1">
        <p:scale>
          <a:sx n="75" d="100"/>
          <a:sy n="75" d="100"/>
        </p:scale>
        <p:origin x="1032" y="53"/>
      </p:cViewPr>
      <p:guideLst>
        <p:guide orient="horz" pos="4222"/>
        <p:guide orient="horz" pos="2160"/>
        <p:guide orient="horz" pos="98"/>
        <p:guide pos="127"/>
        <p:guide pos="3840"/>
        <p:guide pos="7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50"/>
    </p:cViewPr>
  </p:sorterViewPr>
  <p:notesViewPr>
    <p:cSldViewPr snapToGrid="0" snapToObjects="1">
      <p:cViewPr varScale="1">
        <p:scale>
          <a:sx n="69" d="100"/>
          <a:sy n="69" d="100"/>
        </p:scale>
        <p:origin x="32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82AA70-4D0F-4A16-AA80-F7BD7F86B0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C4EBF-4BC3-4B87-9B7A-5FA7EB75FB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D785BAE-2973-4940-9633-B2F72867AB35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D8935-27FE-473C-907F-119D1D00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88CD6-6D64-4FA4-B948-7DF302021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E42A2F9-A4C9-4700-9410-BC8B23C3E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993DFEB-6BFF-EF43-9EAD-BEFD26AFEF0B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5830301-CB9C-7146-A933-CCD9371A5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2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8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8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team is local and has offices in Slidell and Mandeville.</a:t>
            </a:r>
          </a:p>
          <a:p>
            <a:endParaRPr lang="en-US" dirty="0"/>
          </a:p>
          <a:p>
            <a:r>
              <a:rPr lang="en-US" dirty="0"/>
              <a:t>A local presence ensures that our work is informed and coordinated with the issues, governance, and opportunities unique to St. Tammany Parish.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team is local and has offices in Slidell and Mandeville.</a:t>
            </a:r>
          </a:p>
          <a:p>
            <a:endParaRPr lang="en-US" dirty="0"/>
          </a:p>
          <a:p>
            <a:r>
              <a:rPr lang="en-US" dirty="0"/>
              <a:t>A local presence ensures that our work is informed and coordinated with the issues, governance, and opportunities unique to St. Tammany Parish.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0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5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09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3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30301-CB9C-7146-A933-CCD9371A59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1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1084" y="1481554"/>
            <a:ext cx="11789832" cy="485141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spc="250" baseline="0">
                <a:solidFill>
                  <a:srgbClr val="777777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1084" y="856961"/>
            <a:ext cx="11789832" cy="622684"/>
          </a:xfrm>
          <a:noFill/>
          <a:ln>
            <a:noFill/>
          </a:ln>
        </p:spPr>
        <p:txBody>
          <a:bodyPr anchor="ctr"/>
          <a:lstStyle>
            <a:lvl1pPr algn="ctr">
              <a:defRPr sz="4200">
                <a:ln>
                  <a:noFill/>
                </a:ln>
                <a:solidFill>
                  <a:srgbClr val="2F359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0296"/>
            <a:ext cx="7309685" cy="725882"/>
          </a:xfrm>
        </p:spPr>
        <p:txBody>
          <a:bodyPr anchor="b"/>
          <a:lstStyle>
            <a:lvl1pPr>
              <a:defRPr>
                <a:solidFill>
                  <a:srgbClr val="2F359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199" y="1189882"/>
            <a:ext cx="11789471" cy="479651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ubtitle 8"/>
          <p:cNvSpPr>
            <a:spLocks noGrp="1"/>
          </p:cNvSpPr>
          <p:nvPr>
            <p:ph type="subTitle" idx="12"/>
          </p:nvPr>
        </p:nvSpPr>
        <p:spPr>
          <a:xfrm>
            <a:off x="6096000" y="5644"/>
            <a:ext cx="5892800" cy="876254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 cap="all" spc="0" baseline="0">
                <a:solidFill>
                  <a:srgbClr val="777777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white">
          <a:xfrm>
            <a:off x="0" y="6123432"/>
            <a:ext cx="12192000" cy="734568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23432"/>
            <a:ext cx="12192000" cy="0"/>
          </a:xfrm>
          <a:prstGeom prst="line">
            <a:avLst/>
          </a:prstGeom>
          <a:ln w="28575" cmpd="sng">
            <a:solidFill>
              <a:srgbClr val="FFCB0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ADFAECC-918D-4383-9E5F-760DB39B6786}"/>
              </a:ext>
            </a:extLst>
          </p:cNvPr>
          <p:cNvGrpSpPr/>
          <p:nvPr userDrawn="1"/>
        </p:nvGrpSpPr>
        <p:grpSpPr>
          <a:xfrm>
            <a:off x="203198" y="6162474"/>
            <a:ext cx="11830027" cy="673571"/>
            <a:chOff x="203198" y="6162474"/>
            <a:chExt cx="11830027" cy="67357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8" y="6330939"/>
              <a:ext cx="2493855" cy="3366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5ED20D-36DC-497A-BC06-52E30ECEF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9654" y="6162474"/>
              <a:ext cx="673571" cy="673571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68" userDrawn="1">
          <p15:clr>
            <a:srgbClr val="FBAE40"/>
          </p15:clr>
        </p15:guide>
        <p15:guide id="4" orient="horz" pos="37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0296"/>
            <a:ext cx="7309685" cy="725882"/>
          </a:xfrm>
        </p:spPr>
        <p:txBody>
          <a:bodyPr anchor="b"/>
          <a:lstStyle>
            <a:lvl1pPr>
              <a:defRPr>
                <a:solidFill>
                  <a:srgbClr val="2F359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199" y="1189882"/>
            <a:ext cx="11789471" cy="479651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white">
          <a:xfrm>
            <a:off x="0" y="6123432"/>
            <a:ext cx="12192000" cy="734568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23432"/>
            <a:ext cx="12192000" cy="0"/>
          </a:xfrm>
          <a:prstGeom prst="line">
            <a:avLst/>
          </a:prstGeom>
          <a:ln w="28575" cmpd="sng">
            <a:solidFill>
              <a:srgbClr val="FFCB0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9546FE-2715-4EF8-B2D0-6E4C841E766A}"/>
              </a:ext>
            </a:extLst>
          </p:cNvPr>
          <p:cNvGrpSpPr/>
          <p:nvPr userDrawn="1"/>
        </p:nvGrpSpPr>
        <p:grpSpPr>
          <a:xfrm>
            <a:off x="203198" y="6162474"/>
            <a:ext cx="11830027" cy="673571"/>
            <a:chOff x="203198" y="6162474"/>
            <a:chExt cx="11830027" cy="6735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AFA2B8-9219-4402-9515-A406FCE613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8" y="6330939"/>
              <a:ext cx="2493855" cy="3366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A08351-CB4D-41C2-AFC0-85B73D80D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9654" y="6162474"/>
              <a:ext cx="673571" cy="673571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0296"/>
            <a:ext cx="7309685" cy="725882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8"/>
          <p:cNvSpPr>
            <a:spLocks noGrp="1"/>
          </p:cNvSpPr>
          <p:nvPr>
            <p:ph type="subTitle" idx="12"/>
          </p:nvPr>
        </p:nvSpPr>
        <p:spPr>
          <a:xfrm>
            <a:off x="6096000" y="5644"/>
            <a:ext cx="5892800" cy="876254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 cap="all" spc="0" baseline="0">
                <a:solidFill>
                  <a:srgbClr val="777777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0296"/>
            <a:ext cx="7309685" cy="725882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12192000" cy="98755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203200" y="160296"/>
            <a:ext cx="7309685" cy="73138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87552"/>
            <a:ext cx="12192000" cy="0"/>
          </a:xfrm>
          <a:prstGeom prst="line">
            <a:avLst/>
          </a:prstGeom>
          <a:ln w="38100" cmpd="sng">
            <a:solidFill>
              <a:srgbClr val="FFC93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21"/>
          <p:cNvSpPr txBox="1">
            <a:spLocks/>
          </p:cNvSpPr>
          <p:nvPr userDrawn="1"/>
        </p:nvSpPr>
        <p:spPr>
          <a:xfrm>
            <a:off x="7578645" y="166462"/>
            <a:ext cx="4381145" cy="8076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12" name="Parallelogram 11"/>
          <p:cNvSpPr/>
          <p:nvPr userDrawn="1"/>
        </p:nvSpPr>
        <p:spPr>
          <a:xfrm>
            <a:off x="5937957" y="891684"/>
            <a:ext cx="6532503" cy="242711"/>
          </a:xfrm>
          <a:prstGeom prst="parallelogram">
            <a:avLst>
              <a:gd name="adj" fmla="val 38953"/>
            </a:avLst>
          </a:prstGeom>
          <a:solidFill>
            <a:srgbClr val="2F359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2"/>
          </p:nvPr>
        </p:nvSpPr>
        <p:spPr>
          <a:xfrm>
            <a:off x="7512885" y="5644"/>
            <a:ext cx="4475915" cy="876254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="1" cap="all" spc="0" baseline="0">
                <a:solidFill>
                  <a:srgbClr val="777777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white">
          <a:xfrm>
            <a:off x="0" y="6123432"/>
            <a:ext cx="12192000" cy="734568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23432"/>
            <a:ext cx="12192000" cy="0"/>
          </a:xfrm>
          <a:prstGeom prst="line">
            <a:avLst/>
          </a:prstGeom>
          <a:ln w="28575" cmpd="sng">
            <a:solidFill>
              <a:srgbClr val="FFCB0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203199" y="6190634"/>
            <a:ext cx="4430180" cy="600164"/>
            <a:chOff x="203199" y="6188206"/>
            <a:chExt cx="4430180" cy="600164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2370098" y="6242756"/>
              <a:ext cx="0" cy="491066"/>
            </a:xfrm>
            <a:prstGeom prst="line">
              <a:avLst/>
            </a:prstGeom>
            <a:ln w="19050">
              <a:solidFill>
                <a:srgbClr val="2F359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9" y="6319969"/>
              <a:ext cx="2060082" cy="3366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2375062" y="6188206"/>
              <a:ext cx="225831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Gulf Engineers &amp; Consultants, Inc.</a:t>
              </a:r>
            </a:p>
            <a:p>
              <a:r>
                <a:rPr lang="en-US" sz="1100" b="1" dirty="0"/>
                <a:t>J.</a:t>
              </a:r>
              <a:r>
                <a:rPr lang="en-US" sz="1100" b="1" baseline="0" dirty="0"/>
                <a:t> V. Burkes &amp; Associates</a:t>
              </a:r>
            </a:p>
            <a:p>
              <a:r>
                <a:rPr lang="en-US" sz="1100" b="1" baseline="0" dirty="0"/>
                <a:t>Eustis Engineering, LLC</a:t>
              </a:r>
              <a:endParaRPr lang="en-US" sz="1100" b="1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1524" y="-534"/>
            <a:ext cx="12188952" cy="6859069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white">
          <a:xfrm>
            <a:off x="0" y="0"/>
            <a:ext cx="12192000" cy="98755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160296"/>
            <a:ext cx="7309685" cy="73138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199" y="1192920"/>
            <a:ext cx="11794068" cy="48089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987873"/>
            <a:ext cx="12192000" cy="0"/>
          </a:xfrm>
          <a:prstGeom prst="line">
            <a:avLst/>
          </a:prstGeom>
          <a:ln w="38100" cmpd="sng">
            <a:solidFill>
              <a:srgbClr val="FFCB0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21"/>
          <p:cNvSpPr txBox="1">
            <a:spLocks/>
          </p:cNvSpPr>
          <p:nvPr userDrawn="1"/>
        </p:nvSpPr>
        <p:spPr>
          <a:xfrm>
            <a:off x="7578645" y="166462"/>
            <a:ext cx="4381145" cy="8076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6" name="Parallelogram 5"/>
          <p:cNvSpPr/>
          <p:nvPr userDrawn="1"/>
        </p:nvSpPr>
        <p:spPr>
          <a:xfrm>
            <a:off x="5937957" y="891684"/>
            <a:ext cx="6532503" cy="242711"/>
          </a:xfrm>
          <a:prstGeom prst="parallelogram">
            <a:avLst>
              <a:gd name="adj" fmla="val 38953"/>
            </a:avLst>
          </a:prstGeom>
          <a:solidFill>
            <a:srgbClr val="2F359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66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21" r:id="rId3"/>
    <p:sldLayoutId id="2147483715" r:id="rId4"/>
    <p:sldLayoutId id="2147483724" r:id="rId5"/>
    <p:sldLayoutId id="2147483723" r:id="rId6"/>
    <p:sldLayoutId id="2147483716" r:id="rId7"/>
  </p:sldLayoutIdLst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rgbClr val="2F359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082554"/>
        </a:buClr>
        <a:buSzPct val="100000"/>
        <a:buFont typeface="Arial"/>
        <a:buChar char="•"/>
        <a:defRPr kumimoji="0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rgbClr val="082554"/>
        </a:buClr>
        <a:buSzPct val="100000"/>
        <a:buFont typeface="Arial"/>
        <a:buChar char="•"/>
        <a:defRPr kumimoji="0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rgbClr val="082554"/>
        </a:buClr>
        <a:buSzPct val="100000"/>
        <a:buFont typeface="Arial"/>
        <a:buChar char="•"/>
        <a:defRPr kumimoji="0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rgbClr val="082554"/>
        </a:buClr>
        <a:buSzPct val="100000"/>
        <a:buFont typeface="Arial"/>
        <a:buChar char="•"/>
        <a:defRPr kumimoji="0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rgbClr val="082554"/>
        </a:buClr>
        <a:buSzPct val="100000"/>
        <a:buFont typeface="Arial"/>
        <a:buChar char="•"/>
        <a:defRPr kumimoji="0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1524" y="-534"/>
            <a:ext cx="12188952" cy="68590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/>
        </p:blipFill>
        <p:spPr>
          <a:xfrm>
            <a:off x="1524" y="2271899"/>
            <a:ext cx="12188952" cy="25061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800318"/>
            <a:ext cx="12422605" cy="20754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-4513"/>
            <a:ext cx="12192000" cy="226738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5862" y="433532"/>
            <a:ext cx="7151004" cy="1310449"/>
          </a:xfrm>
        </p:spPr>
        <p:txBody>
          <a:bodyPr vert="horz" lIns="0" tIns="0" rIns="0" bIns="0" anchor="ctr">
            <a:noAutofit/>
          </a:bodyPr>
          <a:lstStyle/>
          <a:p>
            <a:pPr algn="l"/>
            <a:r>
              <a:rPr lang="en-US" sz="4400" b="1" i="1" dirty="0">
                <a:solidFill>
                  <a:srgbClr val="2F3590"/>
                </a:solidFill>
              </a:rPr>
              <a:t>ST. TAMMANY COASTAL PROTECTION &amp; RESTORATION</a:t>
            </a:r>
          </a:p>
        </p:txBody>
      </p:sp>
      <p:sp>
        <p:nvSpPr>
          <p:cNvPr id="21" name="Parallelogram 20"/>
          <p:cNvSpPr/>
          <p:nvPr/>
        </p:nvSpPr>
        <p:spPr>
          <a:xfrm>
            <a:off x="-972853" y="0"/>
            <a:ext cx="4989094" cy="2262871"/>
          </a:xfrm>
          <a:prstGeom prst="parallelogram">
            <a:avLst>
              <a:gd name="adj" fmla="val 38953"/>
            </a:avLst>
          </a:prstGeom>
          <a:solidFill>
            <a:srgbClr val="2F359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" y="2267384"/>
            <a:ext cx="12188952" cy="0"/>
          </a:xfrm>
          <a:prstGeom prst="line">
            <a:avLst/>
          </a:prstGeom>
          <a:ln w="38100" cmpd="sng">
            <a:solidFill>
              <a:srgbClr val="FFCB0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arallelogram 19"/>
          <p:cNvSpPr/>
          <p:nvPr/>
        </p:nvSpPr>
        <p:spPr>
          <a:xfrm>
            <a:off x="5965437" y="2061152"/>
            <a:ext cx="6457168" cy="367044"/>
          </a:xfrm>
          <a:prstGeom prst="parallelogram">
            <a:avLst>
              <a:gd name="adj" fmla="val 38953"/>
            </a:avLst>
          </a:prstGeom>
          <a:solidFill>
            <a:srgbClr val="2F359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-456780" y="4787066"/>
            <a:ext cx="2611763" cy="242711"/>
          </a:xfrm>
          <a:prstGeom prst="parallelogram">
            <a:avLst>
              <a:gd name="adj" fmla="val 38953"/>
            </a:avLst>
          </a:prstGeom>
          <a:solidFill>
            <a:srgbClr val="2F359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782552"/>
            <a:ext cx="12188952" cy="0"/>
          </a:xfrm>
          <a:prstGeom prst="line">
            <a:avLst/>
          </a:prstGeom>
          <a:ln w="38100" cmpd="sng">
            <a:solidFill>
              <a:srgbClr val="FFCB0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2"/>
          <p:cNvSpPr txBox="1">
            <a:spLocks/>
          </p:cNvSpPr>
          <p:nvPr/>
        </p:nvSpPr>
        <p:spPr>
          <a:xfrm>
            <a:off x="7899608" y="2095310"/>
            <a:ext cx="3277730" cy="25827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ln>
                  <a:noFill/>
                </a:ln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endParaRPr lang="en-US" sz="18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5" y="592059"/>
            <a:ext cx="1537245" cy="15372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0CEB21-4C07-4581-9D10-B67C9FFF8094}"/>
              </a:ext>
            </a:extLst>
          </p:cNvPr>
          <p:cNvGrpSpPr/>
          <p:nvPr/>
        </p:nvGrpSpPr>
        <p:grpSpPr>
          <a:xfrm>
            <a:off x="4044616" y="3515098"/>
            <a:ext cx="5029199" cy="961855"/>
            <a:chOff x="3581401" y="3464299"/>
            <a:chExt cx="5029199" cy="96185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FF4E6D-5312-4483-A7E8-DF9FC261E6A1}"/>
                </a:ext>
              </a:extLst>
            </p:cNvPr>
            <p:cNvSpPr/>
            <p:nvPr/>
          </p:nvSpPr>
          <p:spPr>
            <a:xfrm>
              <a:off x="3581401" y="3464299"/>
              <a:ext cx="5029199" cy="961855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  <a:effectLst>
              <a:glow rad="127000">
                <a:schemeClr val="bg2">
                  <a:alpha val="0"/>
                </a:schemeClr>
              </a:glo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396928-318B-4233-BE4A-53443448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8069" y="3570394"/>
              <a:ext cx="4635863" cy="683057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70C0"/>
              </a:outerShdw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27AE6EA-9BCD-4474-B3E4-9422F20AB965}"/>
              </a:ext>
            </a:extLst>
          </p:cNvPr>
          <p:cNvSpPr txBox="1"/>
          <p:nvPr/>
        </p:nvSpPr>
        <p:spPr>
          <a:xfrm>
            <a:off x="1523" y="4646527"/>
            <a:ext cx="12190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" descr="Picture">
            <a:extLst>
              <a:ext uri="{FF2B5EF4-FFF2-40B4-BE49-F238E27FC236}">
                <a16:creationId xmlns:a16="http://schemas.microsoft.com/office/drawing/2014/main" id="{C05FE507-8048-49C6-8A8C-199E7DD9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911" y="683310"/>
            <a:ext cx="1482111" cy="1377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4D924-BE4B-4018-9BF2-64FA4B49B371}"/>
              </a:ext>
            </a:extLst>
          </p:cNvPr>
          <p:cNvSpPr txBox="1"/>
          <p:nvPr/>
        </p:nvSpPr>
        <p:spPr>
          <a:xfrm>
            <a:off x="3881771" y="5464121"/>
            <a:ext cx="457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Committee Meeting March 2022</a:t>
            </a:r>
          </a:p>
        </p:txBody>
      </p:sp>
    </p:spTree>
    <p:extLst>
      <p:ext uri="{BB962C8B-B14F-4D97-AF65-F5344CB8AC3E}">
        <p14:creationId xmlns:p14="http://schemas.microsoft.com/office/powerpoint/2010/main" val="178689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04" y="107244"/>
            <a:ext cx="10974650" cy="612310"/>
          </a:xfrm>
        </p:spPr>
        <p:txBody>
          <a:bodyPr>
            <a:normAutofit/>
          </a:bodyPr>
          <a:lstStyle/>
          <a:p>
            <a:r>
              <a:rPr lang="en-US" dirty="0"/>
              <a:t>Geotechnical Factors of Safety Standards – CPRA LFPDG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4376B448-F4E1-4E95-AE34-8E0E2A6BD65A}"/>
              </a:ext>
            </a:extLst>
          </p:cNvPr>
          <p:cNvSpPr txBox="1">
            <a:spLocks/>
          </p:cNvSpPr>
          <p:nvPr/>
        </p:nvSpPr>
        <p:spPr>
          <a:xfrm>
            <a:off x="6096000" y="5644"/>
            <a:ext cx="5892800" cy="87625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000" b="1" kern="1200" cap="all" spc="0" baseline="0">
                <a:solidFill>
                  <a:srgbClr val="777777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818CF6-C3E8-446C-908A-9CD560274544}"/>
              </a:ext>
            </a:extLst>
          </p:cNvPr>
          <p:cNvSpPr/>
          <p:nvPr/>
        </p:nvSpPr>
        <p:spPr>
          <a:xfrm>
            <a:off x="7462838" y="39290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8C225-D5BE-4543-8884-8FA84D4D5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35"/>
          <a:stretch/>
        </p:blipFill>
        <p:spPr>
          <a:xfrm>
            <a:off x="10433192" y="6151418"/>
            <a:ext cx="974469" cy="700819"/>
          </a:xfrm>
          <a:prstGeom prst="rect">
            <a:avLst/>
          </a:prstGeom>
        </p:spPr>
      </p:pic>
      <p:pic>
        <p:nvPicPr>
          <p:cNvPr id="10" name="Picture 2" descr="Picture">
            <a:extLst>
              <a:ext uri="{FF2B5EF4-FFF2-40B4-BE49-F238E27FC236}">
                <a16:creationId xmlns:a16="http://schemas.microsoft.com/office/drawing/2014/main" id="{71A9E3B0-75B7-44E0-9A36-AFE3FA49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41" y="6213135"/>
            <a:ext cx="615551" cy="57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335C4-1DCE-4BE4-871C-D79BF5D95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692" y="1192381"/>
            <a:ext cx="6659274" cy="52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57" y="74568"/>
            <a:ext cx="11418434" cy="725882"/>
          </a:xfrm>
        </p:spPr>
        <p:txBody>
          <a:bodyPr>
            <a:normAutofit/>
          </a:bodyPr>
          <a:lstStyle/>
          <a:p>
            <a:r>
              <a:rPr lang="en-US" dirty="0"/>
              <a:t>Louisiana Geology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3FB79A03-AB3E-4B8A-82D9-450BE59B2D20}"/>
              </a:ext>
            </a:extLst>
          </p:cNvPr>
          <p:cNvSpPr txBox="1">
            <a:spLocks/>
          </p:cNvSpPr>
          <p:nvPr/>
        </p:nvSpPr>
        <p:spPr>
          <a:xfrm>
            <a:off x="8552065" y="859762"/>
            <a:ext cx="3277730" cy="25827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ln>
                  <a:noFill/>
                </a:ln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endParaRPr lang="en-US" sz="1600" i="1" dirty="0">
              <a:solidFill>
                <a:srgbClr val="FFFF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87B528-0076-4B9B-A17A-39E98D7F0152}"/>
              </a:ext>
            </a:extLst>
          </p:cNvPr>
          <p:cNvGrpSpPr/>
          <p:nvPr/>
        </p:nvGrpSpPr>
        <p:grpSpPr>
          <a:xfrm>
            <a:off x="203198" y="6253726"/>
            <a:ext cx="2623164" cy="491066"/>
            <a:chOff x="203199" y="6242756"/>
            <a:chExt cx="2166899" cy="49106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71617E-FACF-4D35-A6C3-EB3C87C498AE}"/>
                </a:ext>
              </a:extLst>
            </p:cNvPr>
            <p:cNvCxnSpPr/>
            <p:nvPr userDrawn="1"/>
          </p:nvCxnSpPr>
          <p:spPr>
            <a:xfrm flipV="1">
              <a:off x="2370098" y="6242756"/>
              <a:ext cx="0" cy="491066"/>
            </a:xfrm>
            <a:prstGeom prst="line">
              <a:avLst/>
            </a:prstGeom>
            <a:ln w="19050">
              <a:solidFill>
                <a:srgbClr val="2F359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9945B3-7C3F-4447-B983-F08DCAF19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9" y="6319969"/>
              <a:ext cx="2060082" cy="336639"/>
            </a:xfrm>
            <a:prstGeom prst="rect">
              <a:avLst/>
            </a:prstGeom>
          </p:spPr>
        </p:pic>
      </p:grp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39A03BC-EC9F-44C7-88C1-85CE200EB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941" y="1192524"/>
            <a:ext cx="8021989" cy="480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63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57" y="74568"/>
            <a:ext cx="11418434" cy="725882"/>
          </a:xfrm>
        </p:spPr>
        <p:txBody>
          <a:bodyPr>
            <a:normAutofit/>
          </a:bodyPr>
          <a:lstStyle/>
          <a:p>
            <a:r>
              <a:rPr lang="en-US" dirty="0"/>
              <a:t>Louisiana Geology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3FB79A03-AB3E-4B8A-82D9-450BE59B2D20}"/>
              </a:ext>
            </a:extLst>
          </p:cNvPr>
          <p:cNvSpPr txBox="1">
            <a:spLocks/>
          </p:cNvSpPr>
          <p:nvPr/>
        </p:nvSpPr>
        <p:spPr>
          <a:xfrm>
            <a:off x="8552065" y="859762"/>
            <a:ext cx="3277730" cy="25827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ln>
                  <a:noFill/>
                </a:ln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endParaRPr lang="en-US" sz="1600" i="1" dirty="0">
              <a:solidFill>
                <a:srgbClr val="FFFF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87B528-0076-4B9B-A17A-39E98D7F0152}"/>
              </a:ext>
            </a:extLst>
          </p:cNvPr>
          <p:cNvGrpSpPr/>
          <p:nvPr/>
        </p:nvGrpSpPr>
        <p:grpSpPr>
          <a:xfrm>
            <a:off x="203198" y="6253726"/>
            <a:ext cx="2623164" cy="491066"/>
            <a:chOff x="203199" y="6242756"/>
            <a:chExt cx="2166899" cy="49106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71617E-FACF-4D35-A6C3-EB3C87C498AE}"/>
                </a:ext>
              </a:extLst>
            </p:cNvPr>
            <p:cNvCxnSpPr/>
            <p:nvPr userDrawn="1"/>
          </p:nvCxnSpPr>
          <p:spPr>
            <a:xfrm flipV="1">
              <a:off x="2370098" y="6242756"/>
              <a:ext cx="0" cy="491066"/>
            </a:xfrm>
            <a:prstGeom prst="line">
              <a:avLst/>
            </a:prstGeom>
            <a:ln w="19050">
              <a:solidFill>
                <a:srgbClr val="2F359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9945B3-7C3F-4447-B983-F08DCAF19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9" y="6319969"/>
              <a:ext cx="2060082" cy="336639"/>
            </a:xfrm>
            <a:prstGeom prst="rect">
              <a:avLst/>
            </a:prstGeom>
          </p:spPr>
        </p:pic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AC2EE4F-CE4E-4EEE-B73C-C935E4AAC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28" y="1360630"/>
            <a:ext cx="8729535" cy="4457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57" y="74568"/>
            <a:ext cx="11418434" cy="725882"/>
          </a:xfrm>
        </p:spPr>
        <p:txBody>
          <a:bodyPr>
            <a:normAutofit/>
          </a:bodyPr>
          <a:lstStyle/>
          <a:p>
            <a:r>
              <a:rPr lang="en-US" dirty="0"/>
              <a:t>Geotechnical Engineering for Flood Risk Reduction Projects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3FB79A03-AB3E-4B8A-82D9-450BE59B2D20}"/>
              </a:ext>
            </a:extLst>
          </p:cNvPr>
          <p:cNvSpPr txBox="1">
            <a:spLocks/>
          </p:cNvSpPr>
          <p:nvPr/>
        </p:nvSpPr>
        <p:spPr>
          <a:xfrm>
            <a:off x="8552065" y="859762"/>
            <a:ext cx="3277730" cy="25827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ln>
                  <a:noFill/>
                </a:ln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endParaRPr lang="en-US" sz="1600" i="1" dirty="0">
              <a:solidFill>
                <a:srgbClr val="FFFF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87B528-0076-4B9B-A17A-39E98D7F0152}"/>
              </a:ext>
            </a:extLst>
          </p:cNvPr>
          <p:cNvGrpSpPr/>
          <p:nvPr/>
        </p:nvGrpSpPr>
        <p:grpSpPr>
          <a:xfrm>
            <a:off x="203198" y="6253726"/>
            <a:ext cx="2623164" cy="491066"/>
            <a:chOff x="203199" y="6242756"/>
            <a:chExt cx="2166899" cy="49106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71617E-FACF-4D35-A6C3-EB3C87C498AE}"/>
                </a:ext>
              </a:extLst>
            </p:cNvPr>
            <p:cNvCxnSpPr/>
            <p:nvPr userDrawn="1"/>
          </p:nvCxnSpPr>
          <p:spPr>
            <a:xfrm flipV="1">
              <a:off x="2370098" y="6242756"/>
              <a:ext cx="0" cy="491066"/>
            </a:xfrm>
            <a:prstGeom prst="line">
              <a:avLst/>
            </a:prstGeom>
            <a:ln w="19050">
              <a:solidFill>
                <a:srgbClr val="2F359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9945B3-7C3F-4447-B983-F08DCAF19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9" y="6319969"/>
              <a:ext cx="2060082" cy="33663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DAD0DFD-FE9B-4C30-8C3C-5F9E4F138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145" y="1260106"/>
            <a:ext cx="3429268" cy="433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5702D-F2A1-4206-9FFC-12AF1B38F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668" y="1597378"/>
            <a:ext cx="3376664" cy="4334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CC419-22B5-432F-8AAA-EBB37A49C272}"/>
              </a:ext>
            </a:extLst>
          </p:cNvPr>
          <p:cNvSpPr txBox="1"/>
          <p:nvPr/>
        </p:nvSpPr>
        <p:spPr>
          <a:xfrm>
            <a:off x="155126" y="1597378"/>
            <a:ext cx="3843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USACE Federal - Hurricane and Storm Damage Risk Reduction System Design Guidelines (HSDRRSDG)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CPRA Non-federal – Louisiana Flood Protection Design Guidelines (LFPDG)</a:t>
            </a:r>
          </a:p>
        </p:txBody>
      </p:sp>
    </p:spTree>
    <p:extLst>
      <p:ext uri="{BB962C8B-B14F-4D97-AF65-F5344CB8AC3E}">
        <p14:creationId xmlns:p14="http://schemas.microsoft.com/office/powerpoint/2010/main" val="117352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57" y="74568"/>
            <a:ext cx="11418434" cy="725882"/>
          </a:xfrm>
        </p:spPr>
        <p:txBody>
          <a:bodyPr>
            <a:normAutofit/>
          </a:bodyPr>
          <a:lstStyle/>
          <a:p>
            <a:r>
              <a:rPr lang="en-US" dirty="0"/>
              <a:t>Geotechnical Engineering for Flood Risk Reduction Projects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3FB79A03-AB3E-4B8A-82D9-450BE59B2D20}"/>
              </a:ext>
            </a:extLst>
          </p:cNvPr>
          <p:cNvSpPr txBox="1">
            <a:spLocks/>
          </p:cNvSpPr>
          <p:nvPr/>
        </p:nvSpPr>
        <p:spPr>
          <a:xfrm>
            <a:off x="8552065" y="859762"/>
            <a:ext cx="3277730" cy="25827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ln>
                  <a:noFill/>
                </a:ln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endParaRPr lang="en-US" sz="1600" i="1" dirty="0">
              <a:solidFill>
                <a:srgbClr val="FFFF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87B528-0076-4B9B-A17A-39E98D7F0152}"/>
              </a:ext>
            </a:extLst>
          </p:cNvPr>
          <p:cNvGrpSpPr/>
          <p:nvPr/>
        </p:nvGrpSpPr>
        <p:grpSpPr>
          <a:xfrm>
            <a:off x="203198" y="6253726"/>
            <a:ext cx="2623164" cy="491066"/>
            <a:chOff x="203199" y="6242756"/>
            <a:chExt cx="2166899" cy="49106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71617E-FACF-4D35-A6C3-EB3C87C498AE}"/>
                </a:ext>
              </a:extLst>
            </p:cNvPr>
            <p:cNvCxnSpPr/>
            <p:nvPr userDrawn="1"/>
          </p:nvCxnSpPr>
          <p:spPr>
            <a:xfrm flipV="1">
              <a:off x="2370098" y="6242756"/>
              <a:ext cx="0" cy="491066"/>
            </a:xfrm>
            <a:prstGeom prst="line">
              <a:avLst/>
            </a:prstGeom>
            <a:ln w="19050">
              <a:solidFill>
                <a:srgbClr val="2F359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9945B3-7C3F-4447-B983-F08DCAF19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9" y="6319969"/>
              <a:ext cx="2060082" cy="33663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4594C91-F23A-4C61-85EB-CA259E7C6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683494"/>
            <a:ext cx="10439400" cy="360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99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04" y="107244"/>
            <a:ext cx="10974650" cy="612310"/>
          </a:xfrm>
        </p:spPr>
        <p:txBody>
          <a:bodyPr>
            <a:normAutofit/>
          </a:bodyPr>
          <a:lstStyle/>
          <a:p>
            <a:r>
              <a:rPr lang="en-US" dirty="0"/>
              <a:t>Geotechnical Data Collection Standards – USACE HSDRRS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4376B448-F4E1-4E95-AE34-8E0E2A6BD65A}"/>
              </a:ext>
            </a:extLst>
          </p:cNvPr>
          <p:cNvSpPr txBox="1">
            <a:spLocks/>
          </p:cNvSpPr>
          <p:nvPr/>
        </p:nvSpPr>
        <p:spPr>
          <a:xfrm>
            <a:off x="6096000" y="5644"/>
            <a:ext cx="5892800" cy="87625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000" b="1" kern="1200" cap="all" spc="0" baseline="0">
                <a:solidFill>
                  <a:srgbClr val="777777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818CF6-C3E8-446C-908A-9CD560274544}"/>
              </a:ext>
            </a:extLst>
          </p:cNvPr>
          <p:cNvSpPr/>
          <p:nvPr/>
        </p:nvSpPr>
        <p:spPr>
          <a:xfrm>
            <a:off x="7462838" y="39290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8C225-D5BE-4543-8884-8FA84D4D5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35"/>
          <a:stretch/>
        </p:blipFill>
        <p:spPr>
          <a:xfrm>
            <a:off x="10433192" y="6151418"/>
            <a:ext cx="974469" cy="700819"/>
          </a:xfrm>
          <a:prstGeom prst="rect">
            <a:avLst/>
          </a:prstGeom>
        </p:spPr>
      </p:pic>
      <p:pic>
        <p:nvPicPr>
          <p:cNvPr id="10" name="Picture 2" descr="Picture">
            <a:extLst>
              <a:ext uri="{FF2B5EF4-FFF2-40B4-BE49-F238E27FC236}">
                <a16:creationId xmlns:a16="http://schemas.microsoft.com/office/drawing/2014/main" id="{71A9E3B0-75B7-44E0-9A36-AFE3FA49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41" y="6213135"/>
            <a:ext cx="615551" cy="57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4D2A58A-E183-4689-8790-2435661D54F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2793730" y="1190625"/>
            <a:ext cx="6851197" cy="4795838"/>
          </a:xfrm>
        </p:spPr>
      </p:pic>
    </p:spTree>
    <p:extLst>
      <p:ext uri="{BB962C8B-B14F-4D97-AF65-F5344CB8AC3E}">
        <p14:creationId xmlns:p14="http://schemas.microsoft.com/office/powerpoint/2010/main" val="217396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04" y="107244"/>
            <a:ext cx="10974650" cy="612310"/>
          </a:xfrm>
        </p:spPr>
        <p:txBody>
          <a:bodyPr>
            <a:normAutofit/>
          </a:bodyPr>
          <a:lstStyle/>
          <a:p>
            <a:r>
              <a:rPr lang="en-US" dirty="0"/>
              <a:t>Geotechnical Data Collection Standards – CPRA LFPGDG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4376B448-F4E1-4E95-AE34-8E0E2A6BD65A}"/>
              </a:ext>
            </a:extLst>
          </p:cNvPr>
          <p:cNvSpPr txBox="1">
            <a:spLocks/>
          </p:cNvSpPr>
          <p:nvPr/>
        </p:nvSpPr>
        <p:spPr>
          <a:xfrm>
            <a:off x="6096000" y="5644"/>
            <a:ext cx="5892800" cy="87625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000" b="1" kern="1200" cap="all" spc="0" baseline="0">
                <a:solidFill>
                  <a:srgbClr val="777777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818CF6-C3E8-446C-908A-9CD560274544}"/>
              </a:ext>
            </a:extLst>
          </p:cNvPr>
          <p:cNvSpPr/>
          <p:nvPr/>
        </p:nvSpPr>
        <p:spPr>
          <a:xfrm>
            <a:off x="7462838" y="39290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8C225-D5BE-4543-8884-8FA84D4D5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35"/>
          <a:stretch/>
        </p:blipFill>
        <p:spPr>
          <a:xfrm>
            <a:off x="10433192" y="6151418"/>
            <a:ext cx="974469" cy="700819"/>
          </a:xfrm>
          <a:prstGeom prst="rect">
            <a:avLst/>
          </a:prstGeom>
        </p:spPr>
      </p:pic>
      <p:pic>
        <p:nvPicPr>
          <p:cNvPr id="10" name="Picture 2" descr="Picture">
            <a:extLst>
              <a:ext uri="{FF2B5EF4-FFF2-40B4-BE49-F238E27FC236}">
                <a16:creationId xmlns:a16="http://schemas.microsoft.com/office/drawing/2014/main" id="{71A9E3B0-75B7-44E0-9A36-AFE3FA49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41" y="6213135"/>
            <a:ext cx="615551" cy="57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6897DBA-D229-472F-96A6-85158C42B8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5"/>
          <a:srcRect b="4259"/>
          <a:stretch/>
        </p:blipFill>
        <p:spPr>
          <a:xfrm>
            <a:off x="92387" y="1271308"/>
            <a:ext cx="9052049" cy="4591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70C60-6F33-4F9A-BAEC-01A668691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593" y="1204452"/>
            <a:ext cx="4877020" cy="1675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59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04" y="107244"/>
            <a:ext cx="10974650" cy="612310"/>
          </a:xfrm>
        </p:spPr>
        <p:txBody>
          <a:bodyPr>
            <a:normAutofit/>
          </a:bodyPr>
          <a:lstStyle/>
          <a:p>
            <a:r>
              <a:rPr lang="en-US" dirty="0"/>
              <a:t>Geotechnical Data Collection Gap Analysis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4376B448-F4E1-4E95-AE34-8E0E2A6BD65A}"/>
              </a:ext>
            </a:extLst>
          </p:cNvPr>
          <p:cNvSpPr txBox="1">
            <a:spLocks/>
          </p:cNvSpPr>
          <p:nvPr/>
        </p:nvSpPr>
        <p:spPr>
          <a:xfrm>
            <a:off x="6096000" y="5644"/>
            <a:ext cx="5892800" cy="87625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000" b="1" kern="1200" cap="all" spc="0" baseline="0">
                <a:solidFill>
                  <a:srgbClr val="777777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818CF6-C3E8-446C-908A-9CD560274544}"/>
              </a:ext>
            </a:extLst>
          </p:cNvPr>
          <p:cNvSpPr/>
          <p:nvPr/>
        </p:nvSpPr>
        <p:spPr>
          <a:xfrm>
            <a:off x="7462838" y="39290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8C225-D5BE-4543-8884-8FA84D4D5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35"/>
          <a:stretch/>
        </p:blipFill>
        <p:spPr>
          <a:xfrm>
            <a:off x="10433192" y="6151418"/>
            <a:ext cx="974469" cy="700819"/>
          </a:xfrm>
          <a:prstGeom prst="rect">
            <a:avLst/>
          </a:prstGeom>
        </p:spPr>
      </p:pic>
      <p:pic>
        <p:nvPicPr>
          <p:cNvPr id="10" name="Picture 2" descr="Picture">
            <a:extLst>
              <a:ext uri="{FF2B5EF4-FFF2-40B4-BE49-F238E27FC236}">
                <a16:creationId xmlns:a16="http://schemas.microsoft.com/office/drawing/2014/main" id="{71A9E3B0-75B7-44E0-9A36-AFE3FA49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41" y="6213135"/>
            <a:ext cx="615551" cy="57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B069D-CA8B-4084-9049-FB89C5EB9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1" y="1143684"/>
            <a:ext cx="7462838" cy="5570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287B2-3535-43C3-B43F-2E9AAB249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379" y="1306028"/>
            <a:ext cx="4183156" cy="238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68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04" y="107244"/>
            <a:ext cx="11256796" cy="612310"/>
          </a:xfrm>
        </p:spPr>
        <p:txBody>
          <a:bodyPr>
            <a:normAutofit/>
          </a:bodyPr>
          <a:lstStyle/>
          <a:p>
            <a:r>
              <a:rPr lang="en-US" dirty="0"/>
              <a:t>Geotechnical Factors of Safety Standards – USACE HSDRRS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4376B448-F4E1-4E95-AE34-8E0E2A6BD65A}"/>
              </a:ext>
            </a:extLst>
          </p:cNvPr>
          <p:cNvSpPr txBox="1">
            <a:spLocks/>
          </p:cNvSpPr>
          <p:nvPr/>
        </p:nvSpPr>
        <p:spPr>
          <a:xfrm>
            <a:off x="6096000" y="5644"/>
            <a:ext cx="5892800" cy="87625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000" b="1" kern="1200" cap="all" spc="0" baseline="0">
                <a:solidFill>
                  <a:srgbClr val="777777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082554"/>
              </a:buClr>
              <a:buSzPct val="100000"/>
              <a:buFont typeface="Arial"/>
              <a:buNone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818CF6-C3E8-446C-908A-9CD560274544}"/>
              </a:ext>
            </a:extLst>
          </p:cNvPr>
          <p:cNvSpPr/>
          <p:nvPr/>
        </p:nvSpPr>
        <p:spPr>
          <a:xfrm>
            <a:off x="7462838" y="39290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8C225-D5BE-4543-8884-8FA84D4D5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935"/>
          <a:stretch/>
        </p:blipFill>
        <p:spPr>
          <a:xfrm>
            <a:off x="10433192" y="6151418"/>
            <a:ext cx="974469" cy="700819"/>
          </a:xfrm>
          <a:prstGeom prst="rect">
            <a:avLst/>
          </a:prstGeom>
        </p:spPr>
      </p:pic>
      <p:pic>
        <p:nvPicPr>
          <p:cNvPr id="10" name="Picture 2" descr="Picture">
            <a:extLst>
              <a:ext uri="{FF2B5EF4-FFF2-40B4-BE49-F238E27FC236}">
                <a16:creationId xmlns:a16="http://schemas.microsoft.com/office/drawing/2014/main" id="{71A9E3B0-75B7-44E0-9A36-AFE3FA49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41" y="6213135"/>
            <a:ext cx="615551" cy="57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7366E-FD43-4353-8365-A1D683471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615" y="1268979"/>
            <a:ext cx="6247016" cy="47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29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97AFF0DC9044A1414052D0105E4C" ma:contentTypeVersion="10" ma:contentTypeDescription="Create a new document." ma:contentTypeScope="" ma:versionID="0f3b91015ee68a185c2c39f56b83b7e4">
  <xsd:schema xmlns:xsd="http://www.w3.org/2001/XMLSchema" xmlns:xs="http://www.w3.org/2001/XMLSchema" xmlns:p="http://schemas.microsoft.com/office/2006/metadata/properties" xmlns:ns3="e02502e1-c005-4afd-8695-4029def903c0" targetNamespace="http://schemas.microsoft.com/office/2006/metadata/properties" ma:root="true" ma:fieldsID="15de2e831896cf36a68d80cc63810db9" ns3:_="">
    <xsd:import namespace="e02502e1-c005-4afd-8695-4029def903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502e1-c005-4afd-8695-4029def90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DB693B-250A-43B4-96E6-9E1F3CA7A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502e1-c005-4afd-8695-4029def90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14CD2D-C957-41FF-8CF6-FD2BFA8147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B7559-A16E-44D3-AC0B-89D4C0AAFCD6}">
  <ds:schemaRefs>
    <ds:schemaRef ds:uri="http://purl.org/dc/dcmitype/"/>
    <ds:schemaRef ds:uri="http://www.w3.org/XML/1998/namespace"/>
    <ds:schemaRef ds:uri="e02502e1-c005-4afd-8695-4029def903c0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13865</TotalTime>
  <Words>182</Words>
  <Application>Microsoft Office PowerPoint</Application>
  <PresentationFormat>Widescreen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Wingdings 2</vt:lpstr>
      <vt:lpstr>Civic</vt:lpstr>
      <vt:lpstr>ST. TAMMANY COASTAL PROTECTION &amp; RESTORATION</vt:lpstr>
      <vt:lpstr>Louisiana Geology</vt:lpstr>
      <vt:lpstr>Louisiana Geology</vt:lpstr>
      <vt:lpstr>Geotechnical Engineering for Flood Risk Reduction Projects</vt:lpstr>
      <vt:lpstr>Geotechnical Engineering for Flood Risk Reduction Projects</vt:lpstr>
      <vt:lpstr>Geotechnical Data Collection Standards – USACE HSDRRS </vt:lpstr>
      <vt:lpstr>Geotechnical Data Collection Standards – CPRA LFPGDG </vt:lpstr>
      <vt:lpstr>Geotechnical Data Collection Gap Analysis</vt:lpstr>
      <vt:lpstr>Geotechnical Factors of Safety Standards – USACE HSDRRS</vt:lpstr>
      <vt:lpstr>Geotechnical Factors of Safety Standards – CPRA LFPDG</vt:lpstr>
    </vt:vector>
  </TitlesOfParts>
  <Company>Neel-Schaffer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Sills</dc:creator>
  <cp:lastModifiedBy>Renee Roberts</cp:lastModifiedBy>
  <cp:revision>997</cp:revision>
  <cp:lastPrinted>2021-11-18T16:41:51Z</cp:lastPrinted>
  <dcterms:created xsi:type="dcterms:W3CDTF">2015-10-08T14:42:53Z</dcterms:created>
  <dcterms:modified xsi:type="dcterms:W3CDTF">2022-03-17T21:48:04Z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0x010100633F97AFF0DC9044A1414052D0105E4C</vt:lpwstr>
  </property>
</Properties>
</file>