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294" r:id="rId3"/>
    <p:sldId id="295" r:id="rId4"/>
    <p:sldId id="288" r:id="rId5"/>
    <p:sldId id="289" r:id="rId6"/>
    <p:sldId id="290" r:id="rId7"/>
    <p:sldId id="292" r:id="rId8"/>
    <p:sldId id="293" r:id="rId9"/>
    <p:sldId id="291" r:id="rId10"/>
    <p:sldId id="296" r:id="rId11"/>
    <p:sldId id="297" r:id="rId12"/>
    <p:sldId id="298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29486D"/>
    <a:srgbClr val="365F91"/>
    <a:srgbClr val="A8F4FF"/>
    <a:srgbClr val="C00000"/>
    <a:srgbClr val="D5D6C3"/>
    <a:srgbClr val="908B75"/>
    <a:srgbClr val="EDEDED"/>
    <a:srgbClr val="00FFCC"/>
    <a:srgbClr val="000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56357" autoAdjust="0"/>
  </p:normalViewPr>
  <p:slideViewPr>
    <p:cSldViewPr snapToGrid="0">
      <p:cViewPr varScale="1">
        <p:scale>
          <a:sx n="55" d="100"/>
          <a:sy n="55" d="100"/>
        </p:scale>
        <p:origin x="191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"/>
    </p:cViewPr>
  </p:sorterViewPr>
  <p:notesViewPr>
    <p:cSldViewPr snapToGrid="0">
      <p:cViewPr varScale="1">
        <p:scale>
          <a:sx n="80" d="100"/>
          <a:sy n="80" d="100"/>
        </p:scale>
        <p:origin x="396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558099-A3BE-4DF4-9760-8F9F7AE0C5B7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4C308B-A3C0-48D5-95B4-0C4EC48E5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0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308B-A3C0-48D5-95B4-0C4EC48E52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04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308B-A3C0-48D5-95B4-0C4EC48E52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0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308B-A3C0-48D5-95B4-0C4EC48E52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2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C308B-A3C0-48D5-95B4-0C4EC48E52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1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6483-811B-4C6A-B347-1D70617B2F7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0774-B7C6-4355-AFCB-CB906AE8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8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6483-811B-4C6A-B347-1D70617B2F7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0774-B7C6-4355-AFCB-CB906AE8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8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6483-811B-4C6A-B347-1D70617B2F7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0774-B7C6-4355-AFCB-CB906AE8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1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6483-811B-4C6A-B347-1D70617B2F7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0774-B7C6-4355-AFCB-CB906AE8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6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6483-811B-4C6A-B347-1D70617B2F7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0774-B7C6-4355-AFCB-CB906AE8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6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6483-811B-4C6A-B347-1D70617B2F7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0774-B7C6-4355-AFCB-CB906AE8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6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6483-811B-4C6A-B347-1D70617B2F7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0774-B7C6-4355-AFCB-CB906AE8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9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6483-811B-4C6A-B347-1D70617B2F7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0774-B7C6-4355-AFCB-CB906AE8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0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6483-811B-4C6A-B347-1D70617B2F7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0774-B7C6-4355-AFCB-CB906AE8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9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6483-811B-4C6A-B347-1D70617B2F7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0774-B7C6-4355-AFCB-CB906AE8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66483-811B-4C6A-B347-1D70617B2F7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90774-B7C6-4355-AFCB-CB906AE8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6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66483-811B-4C6A-B347-1D70617B2F7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90774-B7C6-4355-AFCB-CB906AE8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" y="308427"/>
            <a:ext cx="121919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b="1" cap="small" dirty="0">
              <a:effectLst>
                <a:glow>
                  <a:schemeClr val="tx1">
                    <a:alpha val="79000"/>
                  </a:schemeClr>
                </a:glo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6000" cap="small" dirty="0">
                <a:solidFill>
                  <a:srgbClr val="0000C8"/>
                </a:solidFill>
                <a:effectLst>
                  <a:glow>
                    <a:schemeClr val="tx1">
                      <a:alpha val="79000"/>
                    </a:schemeClr>
                  </a:glow>
                </a:effectLst>
                <a:latin typeface="Franklin Gothic Demi" panose="020B0703020102020204" pitchFamily="34" charset="0"/>
              </a:rPr>
              <a:t>Turnover of Storm Hardened Gage at Mandeville</a:t>
            </a:r>
          </a:p>
          <a:p>
            <a:pPr algn="ctr"/>
            <a:endParaRPr lang="en-US" sz="6000" cap="small" dirty="0">
              <a:solidFill>
                <a:srgbClr val="0000C8"/>
              </a:solidFill>
              <a:effectLst>
                <a:glow>
                  <a:schemeClr val="tx1">
                    <a:alpha val="79000"/>
                  </a:schemeClr>
                </a:glow>
              </a:effectLst>
              <a:latin typeface="Franklin Gothic Demi" panose="020B0703020102020204" pitchFamily="34" charset="0"/>
            </a:endParaRPr>
          </a:p>
          <a:p>
            <a:pPr algn="ctr"/>
            <a:r>
              <a:rPr lang="en-US" sz="2400" cap="small" dirty="0">
                <a:solidFill>
                  <a:srgbClr val="0000C8"/>
                </a:solidFill>
                <a:effectLst>
                  <a:glow>
                    <a:schemeClr val="tx1">
                      <a:alpha val="79000"/>
                    </a:schemeClr>
                  </a:glow>
                </a:effectLst>
                <a:latin typeface="Franklin Gothic Demi" panose="020B0703020102020204" pitchFamily="34" charset="0"/>
              </a:rPr>
              <a:t>St. Tammany Levee Drainage and Conservation district </a:t>
            </a:r>
          </a:p>
          <a:p>
            <a:pPr algn="ctr"/>
            <a:r>
              <a:rPr lang="en-US" sz="2400" cap="small" dirty="0">
                <a:solidFill>
                  <a:srgbClr val="0000C8"/>
                </a:solidFill>
                <a:effectLst>
                  <a:glow>
                    <a:schemeClr val="tx1">
                      <a:alpha val="79000"/>
                    </a:schemeClr>
                  </a:glow>
                </a:effectLst>
                <a:latin typeface="Franklin Gothic Demi" panose="020B0703020102020204" pitchFamily="34" charset="0"/>
              </a:rPr>
              <a:t>7/20/22</a:t>
            </a:r>
            <a:endParaRPr lang="en-US" sz="2400" dirty="0">
              <a:solidFill>
                <a:srgbClr val="0000C8"/>
              </a:solidFill>
              <a:effectLst>
                <a:glow>
                  <a:schemeClr val="tx1">
                    <a:alpha val="79000"/>
                  </a:schemeClr>
                </a:glo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Turnover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9352"/>
            <a:ext cx="10515600" cy="5313112"/>
          </a:xfrm>
        </p:spPr>
        <p:txBody>
          <a:bodyPr>
            <a:noAutofit/>
          </a:bodyPr>
          <a:lstStyle/>
          <a:p>
            <a:r>
              <a:rPr lang="en-US" sz="3600" b="1" i="1" dirty="0"/>
              <a:t>USACE &gt; CPRA (local sponsor) &gt; Levee Districts</a:t>
            </a:r>
          </a:p>
          <a:p>
            <a:pPr lvl="1"/>
            <a:r>
              <a:rPr lang="en-US" sz="3200" b="1" i="1" dirty="0"/>
              <a:t>Levee District performs O&amp;M for life of project</a:t>
            </a:r>
          </a:p>
          <a:p>
            <a:r>
              <a:rPr lang="en-US" sz="3600" b="1" u="sng" dirty="0"/>
              <a:t>Usual Turnover process </a:t>
            </a:r>
            <a:r>
              <a:rPr lang="en-US" sz="3600" b="1" dirty="0"/>
              <a:t>– simple turnover Letter from CPRA to levee district</a:t>
            </a:r>
          </a:p>
          <a:p>
            <a:r>
              <a:rPr lang="en-US" sz="3600" b="1" u="sng" dirty="0"/>
              <a:t>The STLDCD Situation</a:t>
            </a:r>
            <a:r>
              <a:rPr lang="en-US" sz="3600" b="1" dirty="0"/>
              <a:t>:  given your special situation with no ability to pay for or perform the O&amp;M directly, we need another option.</a:t>
            </a:r>
          </a:p>
          <a:p>
            <a:r>
              <a:rPr lang="en-US" sz="3600" b="1" u="sng" dirty="0"/>
              <a:t>Solution:</a:t>
            </a:r>
            <a:r>
              <a:rPr lang="en-US" sz="3600" b="1" dirty="0"/>
              <a:t>  turn over to Parish and Levee district jointly via IGA; parish takes O&amp;M until levee district is able.  (timeline – month)</a:t>
            </a:r>
          </a:p>
        </p:txBody>
      </p:sp>
    </p:spTree>
    <p:extLst>
      <p:ext uri="{BB962C8B-B14F-4D97-AF65-F5344CB8AC3E}">
        <p14:creationId xmlns:p14="http://schemas.microsoft.com/office/powerpoint/2010/main" val="333941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10" y="0"/>
            <a:ext cx="5197641" cy="68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6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0242" cy="4351338"/>
          </a:xfrm>
        </p:spPr>
        <p:txBody>
          <a:bodyPr>
            <a:normAutofit/>
          </a:bodyPr>
          <a:lstStyle/>
          <a:p>
            <a:r>
              <a:rPr lang="en-US" sz="3600" b="1" dirty="0"/>
              <a:t>Gages are in operation and need regular maintenance</a:t>
            </a:r>
          </a:p>
          <a:p>
            <a:r>
              <a:rPr lang="en-US" sz="3600" b="1" dirty="0"/>
              <a:t>Options:</a:t>
            </a:r>
          </a:p>
          <a:p>
            <a:pPr lvl="1"/>
            <a:r>
              <a:rPr lang="en-US" sz="3600" b="1" dirty="0"/>
              <a:t>Parish performs maintenance</a:t>
            </a:r>
          </a:p>
          <a:p>
            <a:pPr lvl="1"/>
            <a:r>
              <a:rPr lang="en-US" sz="3600" b="1" dirty="0"/>
              <a:t>CPRA performs maintenance (contractually longer process, so may not help in short term)</a:t>
            </a:r>
          </a:p>
          <a:p>
            <a:pPr lvl="1"/>
            <a:r>
              <a:rPr lang="en-US" sz="3600" b="1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339898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89" y="66925"/>
            <a:ext cx="11534273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Storm-Hardened Gages: why did we build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2488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b="1" dirty="0"/>
              <a:t>Continuous Water Level measurements</a:t>
            </a:r>
          </a:p>
          <a:p>
            <a:r>
              <a:rPr lang="en-US" sz="3600" b="1" dirty="0"/>
              <a:t>Structure high and strong enough to survive storm surge</a:t>
            </a:r>
          </a:p>
          <a:p>
            <a:r>
              <a:rPr lang="en-US" sz="3600" b="1" dirty="0"/>
              <a:t>Data can be used in real time during storm to </a:t>
            </a:r>
          </a:p>
          <a:p>
            <a:pPr lvl="1"/>
            <a:r>
              <a:rPr lang="en-US" sz="3200" b="1" dirty="0"/>
              <a:t>Predict storm surge and flooding (guide hurricane response)  </a:t>
            </a:r>
          </a:p>
          <a:p>
            <a:pPr lvl="1"/>
            <a:r>
              <a:rPr lang="en-US" sz="3200" b="1" dirty="0"/>
              <a:t>Make operational decisions (e.g., close flood gates)</a:t>
            </a:r>
          </a:p>
          <a:p>
            <a:r>
              <a:rPr lang="en-US" sz="3600" b="1" dirty="0"/>
              <a:t>Also used post-storm to evaluate performance of flood protection systems and to improve various models.</a:t>
            </a:r>
          </a:p>
        </p:txBody>
      </p:sp>
    </p:spTree>
    <p:extLst>
      <p:ext uri="{BB962C8B-B14F-4D97-AF65-F5344CB8AC3E}">
        <p14:creationId xmlns:p14="http://schemas.microsoft.com/office/powerpoint/2010/main" val="269662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3" y="25193"/>
            <a:ext cx="11113944" cy="6832807"/>
          </a:xfrm>
        </p:spPr>
      </p:pic>
    </p:spTree>
    <p:extLst>
      <p:ext uri="{BB962C8B-B14F-4D97-AF65-F5344CB8AC3E}">
        <p14:creationId xmlns:p14="http://schemas.microsoft.com/office/powerpoint/2010/main" val="378006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025" y="0"/>
            <a:ext cx="9131017" cy="68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873" y="0"/>
            <a:ext cx="9106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8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69" y="44298"/>
            <a:ext cx="9074660" cy="68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380" y="64168"/>
            <a:ext cx="8893339" cy="66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6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832" y="75234"/>
            <a:ext cx="8999621" cy="67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6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93" y="804486"/>
            <a:ext cx="7035507" cy="5253788"/>
          </a:xfrm>
        </p:spPr>
      </p:pic>
      <p:pic>
        <p:nvPicPr>
          <p:cNvPr id="1026" name="Picture 2" descr="PXL_20220207_192123505_CROPP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5159472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625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2184</TotalTime>
  <Words>213</Words>
  <Application>Microsoft Office PowerPoint</Application>
  <PresentationFormat>Widescreen</PresentationFormat>
  <Paragraphs>28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Franklin Gothic Demi</vt:lpstr>
      <vt:lpstr>Office Theme</vt:lpstr>
      <vt:lpstr>PowerPoint Presentation</vt:lpstr>
      <vt:lpstr>Storm-Hardened Gages: why did we build them?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Turnover</vt:lpstr>
      <vt:lpstr>PowerPoint Presentation</vt:lpstr>
      <vt:lpstr> The Problem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Perrodin</dc:creator>
  <cp:lastModifiedBy>Glenn Ledet</cp:lastModifiedBy>
  <cp:revision>208</cp:revision>
  <cp:lastPrinted>2021-07-02T18:32:30Z</cp:lastPrinted>
  <dcterms:created xsi:type="dcterms:W3CDTF">2021-06-25T13:23:01Z</dcterms:created>
  <dcterms:modified xsi:type="dcterms:W3CDTF">2022-07-20T22:55:39Z</dcterms:modified>
</cp:coreProperties>
</file>