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4"/>
  </p:sldMasterIdLst>
  <p:notesMasterIdLst>
    <p:notesMasterId r:id="rId20"/>
  </p:notesMasterIdLst>
  <p:handoutMasterIdLst>
    <p:handoutMasterId r:id="rId21"/>
  </p:handoutMasterIdLst>
  <p:sldIdLst>
    <p:sldId id="257" r:id="rId5"/>
    <p:sldId id="392" r:id="rId6"/>
    <p:sldId id="378" r:id="rId7"/>
    <p:sldId id="393" r:id="rId8"/>
    <p:sldId id="298" r:id="rId9"/>
    <p:sldId id="321" r:id="rId10"/>
    <p:sldId id="333" r:id="rId11"/>
    <p:sldId id="339" r:id="rId12"/>
    <p:sldId id="345" r:id="rId13"/>
    <p:sldId id="350" r:id="rId14"/>
    <p:sldId id="322" r:id="rId15"/>
    <p:sldId id="328" r:id="rId16"/>
    <p:sldId id="351" r:id="rId17"/>
    <p:sldId id="387" r:id="rId18"/>
    <p:sldId id="379" r:id="rId1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22" userDrawn="1">
          <p15:clr>
            <a:srgbClr val="A4A3A4"/>
          </p15:clr>
        </p15:guide>
        <p15:guide id="2" orient="horz" pos="2160" userDrawn="1">
          <p15:clr>
            <a:srgbClr val="A4A3A4"/>
          </p15:clr>
        </p15:guide>
        <p15:guide id="3" orient="horz" pos="98" userDrawn="1">
          <p15:clr>
            <a:srgbClr val="A4A3A4"/>
          </p15:clr>
        </p15:guide>
        <p15:guide id="4" pos="127" userDrawn="1">
          <p15:clr>
            <a:srgbClr val="A4A3A4"/>
          </p15:clr>
        </p15:guide>
        <p15:guide id="5" pos="3840" userDrawn="1">
          <p15:clr>
            <a:srgbClr val="A4A3A4"/>
          </p15:clr>
        </p15:guide>
        <p15:guide id="6" pos="755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yan Waldron" initials="RW" lastIdx="6" clrIdx="0">
    <p:extLst>
      <p:ext uri="{19B8F6BF-5375-455C-9EA6-DF929625EA0E}">
        <p15:presenceInfo xmlns:p15="http://schemas.microsoft.com/office/powerpoint/2012/main" userId="S-1-5-21-854245398-746137067-2146642211-19192" providerId="AD"/>
      </p:ext>
    </p:extLst>
  </p:cmAuthor>
  <p:cmAuthor id="2" name="Steve Underwood" initials="SU" lastIdx="0" clrIdx="1">
    <p:extLst>
      <p:ext uri="{19B8F6BF-5375-455C-9EA6-DF929625EA0E}">
        <p15:presenceInfo xmlns:p15="http://schemas.microsoft.com/office/powerpoint/2012/main" userId="S-1-5-21-854245398-746137067-2146642211-195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DB71C"/>
    <a:srgbClr val="2F3590"/>
    <a:srgbClr val="00FFFF"/>
    <a:srgbClr val="FFCC66"/>
    <a:srgbClr val="CCECFF"/>
    <a:srgbClr val="66FFFF"/>
    <a:srgbClr val="0D5796"/>
    <a:srgbClr val="FF6600"/>
    <a:srgbClr val="F7921C"/>
  </p:clrMru>
  <p:extLst>
    <p:ext uri="{E76CE94A-603C-4142-B9EB-6D1370010A27}">
      <p14:discardImageEditData xmlns:p14="http://schemas.microsoft.com/office/powerpoint/2010/main" val="1"/>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390" autoAdjust="0"/>
    <p:restoredTop sz="85506" autoAdjust="0"/>
  </p:normalViewPr>
  <p:slideViewPr>
    <p:cSldViewPr snapToGrid="0" snapToObjects="1">
      <p:cViewPr varScale="1">
        <p:scale>
          <a:sx n="114" d="100"/>
          <a:sy n="114" d="100"/>
        </p:scale>
        <p:origin x="738" y="102"/>
      </p:cViewPr>
      <p:guideLst>
        <p:guide orient="horz" pos="4222"/>
        <p:guide orient="horz" pos="2160"/>
        <p:guide orient="horz" pos="98"/>
        <p:guide pos="127"/>
        <p:guide pos="3840"/>
        <p:guide pos="7557"/>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998"/>
    </p:cViewPr>
  </p:sorterViewPr>
  <p:notesViewPr>
    <p:cSldViewPr snapToGrid="0" snapToObjects="1">
      <p:cViewPr varScale="1">
        <p:scale>
          <a:sx n="69" d="100"/>
          <a:sy n="69" d="100"/>
        </p:scale>
        <p:origin x="323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82AA70-4D0F-4A16-AA80-F7BD7F86B09D}"/>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1D8C4EBF-4BC3-4B87-9B7A-5FA7EB75FBDB}"/>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D785BAE-2973-4940-9633-B2F72867AB35}" type="datetimeFigureOut">
              <a:rPr lang="en-US" smtClean="0"/>
              <a:t>11/16/2021</a:t>
            </a:fld>
            <a:endParaRPr lang="en-US" dirty="0"/>
          </a:p>
        </p:txBody>
      </p:sp>
      <p:sp>
        <p:nvSpPr>
          <p:cNvPr id="4" name="Footer Placeholder 3">
            <a:extLst>
              <a:ext uri="{FF2B5EF4-FFF2-40B4-BE49-F238E27FC236}">
                <a16:creationId xmlns:a16="http://schemas.microsoft.com/office/drawing/2014/main" id="{8BFD8935-27FE-473C-907F-119D1D00F303}"/>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8888CD6-6D64-4FA4-B948-7DF302021873}"/>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E42A2F9-A4C9-4700-9410-BC8B23C3ECC2}" type="slidenum">
              <a:rPr lang="en-US" smtClean="0"/>
              <a:t>‹#›</a:t>
            </a:fld>
            <a:endParaRPr lang="en-US" dirty="0"/>
          </a:p>
        </p:txBody>
      </p:sp>
    </p:spTree>
    <p:extLst>
      <p:ext uri="{BB962C8B-B14F-4D97-AF65-F5344CB8AC3E}">
        <p14:creationId xmlns:p14="http://schemas.microsoft.com/office/powerpoint/2010/main" val="35898150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993DFEB-6BFF-EF43-9EAD-BEFD26AFEF0B}" type="datetimeFigureOut">
              <a:rPr lang="en-US" smtClean="0"/>
              <a:t>11/16/2021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5830301-CB9C-7146-A933-CCD9371A59B7}" type="slidenum">
              <a:rPr lang="en-US" smtClean="0"/>
              <a:t>‹#›</a:t>
            </a:fld>
            <a:endParaRPr lang="en-US" dirty="0"/>
          </a:p>
        </p:txBody>
      </p:sp>
    </p:spTree>
    <p:extLst>
      <p:ext uri="{BB962C8B-B14F-4D97-AF65-F5344CB8AC3E}">
        <p14:creationId xmlns:p14="http://schemas.microsoft.com/office/powerpoint/2010/main" val="111879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830301-CB9C-7146-A933-CCD9371A59B7}" type="slidenum">
              <a:rPr lang="en-US" smtClean="0"/>
              <a:t>1</a:t>
            </a:fld>
            <a:endParaRPr lang="en-US" dirty="0"/>
          </a:p>
        </p:txBody>
      </p:sp>
    </p:spTree>
    <p:extLst>
      <p:ext uri="{BB962C8B-B14F-4D97-AF65-F5344CB8AC3E}">
        <p14:creationId xmlns:p14="http://schemas.microsoft.com/office/powerpoint/2010/main" val="2114528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830301-CB9C-7146-A933-CCD9371A59B7}" type="slidenum">
              <a:rPr lang="en-US" smtClean="0"/>
              <a:t>14</a:t>
            </a:fld>
            <a:endParaRPr lang="en-US" dirty="0"/>
          </a:p>
        </p:txBody>
      </p:sp>
    </p:spTree>
    <p:extLst>
      <p:ext uri="{BB962C8B-B14F-4D97-AF65-F5344CB8AC3E}">
        <p14:creationId xmlns:p14="http://schemas.microsoft.com/office/powerpoint/2010/main" val="2309029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team is local and has offices in Slidell and Mandeville.</a:t>
            </a:r>
          </a:p>
          <a:p>
            <a:endParaRPr lang="en-US" dirty="0"/>
          </a:p>
          <a:p>
            <a:r>
              <a:rPr lang="en-US" dirty="0"/>
              <a:t>A local presence ensures that our work is informed and coordinated with the issues, governance, and opportunities unique to St. Tammany Parish.  </a:t>
            </a:r>
          </a:p>
          <a:p>
            <a:endParaRPr lang="en-US" dirty="0"/>
          </a:p>
        </p:txBody>
      </p:sp>
      <p:sp>
        <p:nvSpPr>
          <p:cNvPr id="4" name="Slide Number Placeholder 3"/>
          <p:cNvSpPr>
            <a:spLocks noGrp="1"/>
          </p:cNvSpPr>
          <p:nvPr>
            <p:ph type="sldNum" sz="quarter" idx="10"/>
          </p:nvPr>
        </p:nvSpPr>
        <p:spPr/>
        <p:txBody>
          <a:bodyPr/>
          <a:lstStyle/>
          <a:p>
            <a:fld id="{15830301-CB9C-7146-A933-CCD9371A59B7}" type="slidenum">
              <a:rPr lang="en-US" smtClean="0"/>
              <a:t>15</a:t>
            </a:fld>
            <a:endParaRPr lang="en-US" dirty="0"/>
          </a:p>
        </p:txBody>
      </p:sp>
    </p:spTree>
    <p:extLst>
      <p:ext uri="{BB962C8B-B14F-4D97-AF65-F5344CB8AC3E}">
        <p14:creationId xmlns:p14="http://schemas.microsoft.com/office/powerpoint/2010/main" val="2470224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team is local and has offices in Slidell and Mandeville.</a:t>
            </a:r>
          </a:p>
          <a:p>
            <a:endParaRPr lang="en-US" dirty="0"/>
          </a:p>
          <a:p>
            <a:r>
              <a:rPr lang="en-US" dirty="0"/>
              <a:t>A local presence ensures that our work is informed and coordinated with the issues, governance, and opportunities unique to St. Tammany Parish.  </a:t>
            </a:r>
          </a:p>
          <a:p>
            <a:endParaRPr lang="en-US" dirty="0"/>
          </a:p>
        </p:txBody>
      </p:sp>
      <p:sp>
        <p:nvSpPr>
          <p:cNvPr id="4" name="Slide Number Placeholder 3"/>
          <p:cNvSpPr>
            <a:spLocks noGrp="1"/>
          </p:cNvSpPr>
          <p:nvPr>
            <p:ph type="sldNum" sz="quarter" idx="10"/>
          </p:nvPr>
        </p:nvSpPr>
        <p:spPr/>
        <p:txBody>
          <a:bodyPr/>
          <a:lstStyle/>
          <a:p>
            <a:fld id="{15830301-CB9C-7146-A933-CCD9371A59B7}" type="slidenum">
              <a:rPr lang="en-US" smtClean="0"/>
              <a:t>2</a:t>
            </a:fld>
            <a:endParaRPr lang="en-US" dirty="0"/>
          </a:p>
        </p:txBody>
      </p:sp>
    </p:spTree>
    <p:extLst>
      <p:ext uri="{BB962C8B-B14F-4D97-AF65-F5344CB8AC3E}">
        <p14:creationId xmlns:p14="http://schemas.microsoft.com/office/powerpoint/2010/main" val="921975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830301-CB9C-7146-A933-CCD9371A59B7}" type="slidenum">
              <a:rPr lang="en-US" smtClean="0"/>
              <a:t>3</a:t>
            </a:fld>
            <a:endParaRPr lang="en-US" dirty="0"/>
          </a:p>
        </p:txBody>
      </p:sp>
    </p:spTree>
    <p:extLst>
      <p:ext uri="{BB962C8B-B14F-4D97-AF65-F5344CB8AC3E}">
        <p14:creationId xmlns:p14="http://schemas.microsoft.com/office/powerpoint/2010/main" val="2294769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team is local and has offices in Slidell and Mandeville.</a:t>
            </a:r>
          </a:p>
          <a:p>
            <a:endParaRPr lang="en-US" dirty="0"/>
          </a:p>
          <a:p>
            <a:r>
              <a:rPr lang="en-US" dirty="0"/>
              <a:t>A local presence ensures that our work is informed and coordinated with the issues, governance, and opportunities unique to St. Tammany Parish.  </a:t>
            </a:r>
          </a:p>
          <a:p>
            <a:endParaRPr lang="en-US" dirty="0"/>
          </a:p>
        </p:txBody>
      </p:sp>
      <p:sp>
        <p:nvSpPr>
          <p:cNvPr id="4" name="Slide Number Placeholder 3"/>
          <p:cNvSpPr>
            <a:spLocks noGrp="1"/>
          </p:cNvSpPr>
          <p:nvPr>
            <p:ph type="sldNum" sz="quarter" idx="10"/>
          </p:nvPr>
        </p:nvSpPr>
        <p:spPr/>
        <p:txBody>
          <a:bodyPr/>
          <a:lstStyle/>
          <a:p>
            <a:fld id="{15830301-CB9C-7146-A933-CCD9371A59B7}" type="slidenum">
              <a:rPr lang="en-US" smtClean="0"/>
              <a:t>4</a:t>
            </a:fld>
            <a:endParaRPr lang="en-US" dirty="0"/>
          </a:p>
        </p:txBody>
      </p:sp>
    </p:spTree>
    <p:extLst>
      <p:ext uri="{BB962C8B-B14F-4D97-AF65-F5344CB8AC3E}">
        <p14:creationId xmlns:p14="http://schemas.microsoft.com/office/powerpoint/2010/main" val="717002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Master Plan projects for St. Tammany. Whatever is finalized by the Parish, we want to make sure projects are consistent with the State’s Master Plan.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t>We note that there are currently no structural protection projects proposed for many areas of the Parish, and we will focus on this gap in protection.  NS</a:t>
            </a:r>
            <a:r>
              <a:rPr lang="en-US" sz="1200" u="none" baseline="0" dirty="0"/>
              <a:t> would look at structural alternatives throughout the parish.</a:t>
            </a:r>
            <a:endParaRPr lang="en-US" sz="1200" u="none" dirty="0"/>
          </a:p>
          <a:p>
            <a:endParaRPr lang="en-US" dirty="0"/>
          </a:p>
        </p:txBody>
      </p:sp>
      <p:sp>
        <p:nvSpPr>
          <p:cNvPr id="4" name="Slide Number Placeholder 3"/>
          <p:cNvSpPr>
            <a:spLocks noGrp="1"/>
          </p:cNvSpPr>
          <p:nvPr>
            <p:ph type="sldNum" sz="quarter" idx="10"/>
          </p:nvPr>
        </p:nvSpPr>
        <p:spPr/>
        <p:txBody>
          <a:bodyPr/>
          <a:lstStyle/>
          <a:p>
            <a:fld id="{15830301-CB9C-7146-A933-CCD9371A59B7}" type="slidenum">
              <a:rPr lang="en-US" smtClean="0"/>
              <a:t>5</a:t>
            </a:fld>
            <a:endParaRPr lang="en-US" dirty="0"/>
          </a:p>
        </p:txBody>
      </p:sp>
    </p:spTree>
    <p:extLst>
      <p:ext uri="{BB962C8B-B14F-4D97-AF65-F5344CB8AC3E}">
        <p14:creationId xmlns:p14="http://schemas.microsoft.com/office/powerpoint/2010/main" val="3803804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830301-CB9C-7146-A933-CCD9371A59B7}" type="slidenum">
              <a:rPr lang="en-US" smtClean="0"/>
              <a:t>6</a:t>
            </a:fld>
            <a:endParaRPr lang="en-US" dirty="0"/>
          </a:p>
        </p:txBody>
      </p:sp>
    </p:spTree>
    <p:extLst>
      <p:ext uri="{BB962C8B-B14F-4D97-AF65-F5344CB8AC3E}">
        <p14:creationId xmlns:p14="http://schemas.microsoft.com/office/powerpoint/2010/main" val="1875890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sz="1200" dirty="0"/>
              <a:t>The NS team has the ability to accelerate the project schedule by as much as 3 months compared to other teams.  This is in part due to the fact that we have much of the data</a:t>
            </a:r>
            <a:r>
              <a:rPr lang="en-US" dirty="0"/>
              <a:t>, the GIS work, and our team has intimate knowledge of the area.  This gives us a strong</a:t>
            </a:r>
            <a:r>
              <a:rPr lang="en-US" baseline="0" dirty="0"/>
              <a:t> basis of moving forward. </a:t>
            </a:r>
            <a:r>
              <a:rPr lang="en-US" dirty="0"/>
              <a:t> In addition, some of our team </a:t>
            </a:r>
            <a:r>
              <a:rPr lang="en-US" sz="1200" dirty="0"/>
              <a:t>assisted in the implementation of STP ArcGIS server application and the training of parish staff.</a:t>
            </a:r>
            <a:r>
              <a:rPr lang="en-US" sz="1200" baseline="0" dirty="0"/>
              <a:t>  Our</a:t>
            </a:r>
            <a:r>
              <a:rPr lang="en-US" sz="1200" dirty="0"/>
              <a:t> Project Team is thoroughly familiar with the parish’s GIS system and operating procedures.</a:t>
            </a:r>
          </a:p>
          <a:p>
            <a:pPr>
              <a:spcBef>
                <a:spcPts val="600"/>
              </a:spcBef>
            </a:pPr>
            <a:endParaRPr lang="en-US" sz="1200" dirty="0"/>
          </a:p>
          <a:p>
            <a:pPr>
              <a:spcBef>
                <a:spcPts val="600"/>
              </a:spcBef>
            </a:pPr>
            <a:r>
              <a:rPr lang="en-US" sz="1200" dirty="0"/>
              <a:t>This saves the Levee Board and Parish time</a:t>
            </a:r>
            <a:r>
              <a:rPr lang="en-US" sz="1200" baseline="0" dirty="0"/>
              <a:t> and money that can be used to further develop projects.</a:t>
            </a:r>
            <a:endParaRPr lang="en-US" sz="1200" dirty="0"/>
          </a:p>
          <a:p>
            <a:pPr>
              <a:spcBef>
                <a:spcPts val="600"/>
              </a:spcBef>
            </a:pPr>
            <a:endParaRPr lang="en-US" sz="1200" dirty="0"/>
          </a:p>
          <a:p>
            <a:pPr marL="0" indent="0">
              <a:spcBef>
                <a:spcPts val="600"/>
              </a:spcBef>
              <a:buNone/>
            </a:pPr>
            <a:r>
              <a:rPr lang="en-US" sz="1200" b="1" i="1" dirty="0"/>
              <a:t>Added Value ??????</a:t>
            </a:r>
          </a:p>
          <a:p>
            <a:pPr>
              <a:spcBef>
                <a:spcPts val="600"/>
              </a:spcBef>
            </a:pPr>
            <a:r>
              <a:rPr lang="en-US" sz="1200" i="1" dirty="0"/>
              <a:t>In addition to the RFQ required elements for the Inventory Report, the Project Team will include additional elements in its GIS—census data, land use and land change data, critical infrastructure, FEMA DFIRMs, watersheds, repetitive and severe repetitive loss data, DEM, LiDAR, aerial photography.</a:t>
            </a:r>
          </a:p>
          <a:p>
            <a:pPr>
              <a:spcBef>
                <a:spcPts val="600"/>
              </a:spcBef>
            </a:pPr>
            <a:endParaRPr lang="en-US" sz="1200" dirty="0"/>
          </a:p>
          <a:p>
            <a:pPr>
              <a:spcBef>
                <a:spcPts val="600"/>
              </a:spcBef>
            </a:pPr>
            <a:r>
              <a:rPr lang="en-US" sz="1200" dirty="0"/>
              <a:t>Tasks 1 &amp; 2 and part 1 of Task 3 will be completed in 6 months.</a:t>
            </a:r>
          </a:p>
          <a:p>
            <a:pPr>
              <a:spcBef>
                <a:spcPts val="600"/>
              </a:spcBef>
            </a:pPr>
            <a:endParaRPr lang="en-US" sz="1200" dirty="0"/>
          </a:p>
          <a:p>
            <a:endParaRPr lang="en-US" dirty="0"/>
          </a:p>
        </p:txBody>
      </p:sp>
      <p:sp>
        <p:nvSpPr>
          <p:cNvPr id="4" name="Slide Number Placeholder 3"/>
          <p:cNvSpPr>
            <a:spLocks noGrp="1"/>
          </p:cNvSpPr>
          <p:nvPr>
            <p:ph type="sldNum" sz="quarter" idx="10"/>
          </p:nvPr>
        </p:nvSpPr>
        <p:spPr/>
        <p:txBody>
          <a:bodyPr/>
          <a:lstStyle/>
          <a:p>
            <a:fld id="{15830301-CB9C-7146-A933-CCD9371A59B7}" type="slidenum">
              <a:rPr lang="en-US" smtClean="0"/>
              <a:t>7</a:t>
            </a:fld>
            <a:endParaRPr lang="en-US" dirty="0"/>
          </a:p>
        </p:txBody>
      </p:sp>
    </p:spTree>
    <p:extLst>
      <p:ext uri="{BB962C8B-B14F-4D97-AF65-F5344CB8AC3E}">
        <p14:creationId xmlns:p14="http://schemas.microsoft.com/office/powerpoint/2010/main" val="3447744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830301-CB9C-7146-A933-CCD9371A59B7}" type="slidenum">
              <a:rPr lang="en-US" smtClean="0"/>
              <a:t>11</a:t>
            </a:fld>
            <a:endParaRPr lang="en-US" dirty="0"/>
          </a:p>
        </p:txBody>
      </p:sp>
    </p:spTree>
    <p:extLst>
      <p:ext uri="{BB962C8B-B14F-4D97-AF65-F5344CB8AC3E}">
        <p14:creationId xmlns:p14="http://schemas.microsoft.com/office/powerpoint/2010/main" val="4185817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Master Plan projects for St. Tammany. Whatever is finalized by the Parish, we want to make sure projects are consistent with the State’s Master Plan.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t>We note that there are currently no structural protection projects proposed for many areas of the Parish, and we will focus on this gap in protection.  NS</a:t>
            </a:r>
            <a:r>
              <a:rPr lang="en-US" sz="1200" u="none" baseline="0" dirty="0"/>
              <a:t> would look at structural alternatives throughout the parish.</a:t>
            </a:r>
            <a:endParaRPr lang="en-US" sz="1200" u="none" dirty="0"/>
          </a:p>
          <a:p>
            <a:endParaRPr lang="en-US" dirty="0"/>
          </a:p>
        </p:txBody>
      </p:sp>
      <p:sp>
        <p:nvSpPr>
          <p:cNvPr id="4" name="Slide Number Placeholder 3"/>
          <p:cNvSpPr>
            <a:spLocks noGrp="1"/>
          </p:cNvSpPr>
          <p:nvPr>
            <p:ph type="sldNum" sz="quarter" idx="10"/>
          </p:nvPr>
        </p:nvSpPr>
        <p:spPr/>
        <p:txBody>
          <a:bodyPr/>
          <a:lstStyle/>
          <a:p>
            <a:fld id="{15830301-CB9C-7146-A933-CCD9371A59B7}" type="slidenum">
              <a:rPr lang="en-US" smtClean="0"/>
              <a:t>12</a:t>
            </a:fld>
            <a:endParaRPr lang="en-US" dirty="0"/>
          </a:p>
        </p:txBody>
      </p:sp>
    </p:spTree>
    <p:extLst>
      <p:ext uri="{BB962C8B-B14F-4D97-AF65-F5344CB8AC3E}">
        <p14:creationId xmlns:p14="http://schemas.microsoft.com/office/powerpoint/2010/main" val="15830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20000"/>
          </a:schemeClr>
        </a:solidFill>
        <a:effectLst/>
      </p:bgPr>
    </p:bg>
    <p:spTree>
      <p:nvGrpSpPr>
        <p:cNvPr id="1" name=""/>
        <p:cNvGrpSpPr/>
        <p:nvPr/>
      </p:nvGrpSpPr>
      <p:grpSpPr>
        <a:xfrm>
          <a:off x="0" y="0"/>
          <a:ext cx="0" cy="0"/>
          <a:chOff x="0" y="0"/>
          <a:chExt cx="0" cy="0"/>
        </a:xfrm>
      </p:grpSpPr>
      <p:sp>
        <p:nvSpPr>
          <p:cNvPr id="9" name="Subtitle 8"/>
          <p:cNvSpPr>
            <a:spLocks noGrp="1"/>
          </p:cNvSpPr>
          <p:nvPr>
            <p:ph type="subTitle" idx="1"/>
          </p:nvPr>
        </p:nvSpPr>
        <p:spPr>
          <a:xfrm>
            <a:off x="201084" y="1481554"/>
            <a:ext cx="11789832" cy="485141"/>
          </a:xfrm>
        </p:spPr>
        <p:txBody>
          <a:bodyPr>
            <a:normAutofit/>
          </a:bodyPr>
          <a:lstStyle>
            <a:lvl1pPr marL="0" indent="0" algn="ctr">
              <a:buNone/>
              <a:defRPr sz="2400" b="1" cap="all" spc="250" baseline="0">
                <a:solidFill>
                  <a:srgbClr val="777777"/>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endParaRPr kumimoji="0" lang="en-US" dirty="0"/>
          </a:p>
        </p:txBody>
      </p:sp>
      <p:sp>
        <p:nvSpPr>
          <p:cNvPr id="8" name="Title 7"/>
          <p:cNvSpPr>
            <a:spLocks noGrp="1"/>
          </p:cNvSpPr>
          <p:nvPr>
            <p:ph type="ctrTitle"/>
          </p:nvPr>
        </p:nvSpPr>
        <p:spPr>
          <a:xfrm>
            <a:off x="201084" y="856961"/>
            <a:ext cx="11789832" cy="622684"/>
          </a:xfrm>
          <a:noFill/>
          <a:ln>
            <a:noFill/>
          </a:ln>
        </p:spPr>
        <p:txBody>
          <a:bodyPr anchor="ctr"/>
          <a:lstStyle>
            <a:lvl1pPr algn="ctr">
              <a:defRPr sz="4200">
                <a:ln>
                  <a:noFill/>
                </a:ln>
                <a:solidFill>
                  <a:srgbClr val="2F3590"/>
                </a:solidFill>
              </a:defRPr>
            </a:lvl1pPr>
          </a:lstStyle>
          <a:p>
            <a:r>
              <a:rPr kumimoji="0" lang="en-US" dirty="0"/>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03200" y="160296"/>
            <a:ext cx="7309685" cy="725882"/>
          </a:xfrm>
        </p:spPr>
        <p:txBody>
          <a:bodyPr anchor="b"/>
          <a:lstStyle>
            <a:lvl1pPr>
              <a:defRPr>
                <a:solidFill>
                  <a:srgbClr val="2F3590"/>
                </a:solidFill>
              </a:defRPr>
            </a:lvl1pPr>
          </a:lstStyle>
          <a:p>
            <a:r>
              <a:rPr kumimoji="0" lang="en-US" dirty="0"/>
              <a:t>Click to edit Master title style</a:t>
            </a:r>
          </a:p>
        </p:txBody>
      </p:sp>
      <p:sp>
        <p:nvSpPr>
          <p:cNvPr id="8" name="Content Placeholder 7"/>
          <p:cNvSpPr>
            <a:spLocks noGrp="1"/>
          </p:cNvSpPr>
          <p:nvPr>
            <p:ph sz="quarter" idx="1"/>
          </p:nvPr>
        </p:nvSpPr>
        <p:spPr>
          <a:xfrm>
            <a:off x="203199" y="1189882"/>
            <a:ext cx="11789471" cy="4796516"/>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Subtitle 8"/>
          <p:cNvSpPr>
            <a:spLocks noGrp="1"/>
          </p:cNvSpPr>
          <p:nvPr>
            <p:ph type="subTitle" idx="12"/>
          </p:nvPr>
        </p:nvSpPr>
        <p:spPr>
          <a:xfrm>
            <a:off x="6096000" y="5644"/>
            <a:ext cx="5892800" cy="876254"/>
          </a:xfrm>
        </p:spPr>
        <p:txBody>
          <a:bodyPr anchor="b">
            <a:normAutofit/>
          </a:bodyPr>
          <a:lstStyle>
            <a:lvl1pPr marL="0" indent="0" algn="r">
              <a:buNone/>
              <a:defRPr sz="2000" b="1" cap="all" spc="0" baseline="0">
                <a:solidFill>
                  <a:srgbClr val="777777"/>
                </a:solidFill>
                <a:latin typeface="+mj-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endParaRPr kumimoji="0" lang="en-US" dirty="0"/>
          </a:p>
        </p:txBody>
      </p:sp>
      <p:sp>
        <p:nvSpPr>
          <p:cNvPr id="5" name="Rectangle 4"/>
          <p:cNvSpPr>
            <a:spLocks noChangeArrowheads="1"/>
          </p:cNvSpPr>
          <p:nvPr userDrawn="1"/>
        </p:nvSpPr>
        <p:spPr bwMode="white">
          <a:xfrm>
            <a:off x="0" y="6123432"/>
            <a:ext cx="12192000" cy="734568"/>
          </a:xfrm>
          <a:prstGeom prst="rect">
            <a:avLst/>
          </a:prstGeom>
          <a:solidFill>
            <a:schemeClr val="bg1">
              <a:alpha val="6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solidFill>
                <a:schemeClr val="bg1">
                  <a:lumMod val="95000"/>
                </a:schemeClr>
              </a:solidFill>
            </a:endParaRPr>
          </a:p>
        </p:txBody>
      </p:sp>
      <p:cxnSp>
        <p:nvCxnSpPr>
          <p:cNvPr id="6" name="Straight Connector 5"/>
          <p:cNvCxnSpPr/>
          <p:nvPr userDrawn="1"/>
        </p:nvCxnSpPr>
        <p:spPr>
          <a:xfrm>
            <a:off x="0" y="6123432"/>
            <a:ext cx="12192000" cy="0"/>
          </a:xfrm>
          <a:prstGeom prst="line">
            <a:avLst/>
          </a:prstGeom>
          <a:ln w="28575" cmpd="sng">
            <a:solidFill>
              <a:srgbClr val="FFCB06"/>
            </a:solidFill>
            <a:prstDash val="solid"/>
          </a:ln>
          <a:effectLst/>
        </p:spPr>
        <p:style>
          <a:lnRef idx="2">
            <a:schemeClr val="accent1"/>
          </a:lnRef>
          <a:fillRef idx="0">
            <a:schemeClr val="accent1"/>
          </a:fillRef>
          <a:effectRef idx="1">
            <a:schemeClr val="accent1"/>
          </a:effectRef>
          <a:fontRef idx="minor">
            <a:schemeClr val="tx1"/>
          </a:fontRef>
        </p:style>
      </p:cxnSp>
      <p:grpSp>
        <p:nvGrpSpPr>
          <p:cNvPr id="4" name="Group 3">
            <a:extLst>
              <a:ext uri="{FF2B5EF4-FFF2-40B4-BE49-F238E27FC236}">
                <a16:creationId xmlns:a16="http://schemas.microsoft.com/office/drawing/2014/main" id="{8ADFAECC-918D-4383-9E5F-760DB39B6786}"/>
              </a:ext>
            </a:extLst>
          </p:cNvPr>
          <p:cNvGrpSpPr/>
          <p:nvPr userDrawn="1"/>
        </p:nvGrpSpPr>
        <p:grpSpPr>
          <a:xfrm>
            <a:off x="203198" y="6162474"/>
            <a:ext cx="11830027" cy="673571"/>
            <a:chOff x="203198" y="6162474"/>
            <a:chExt cx="11830027" cy="673571"/>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198" y="6330939"/>
              <a:ext cx="2493855" cy="336639"/>
            </a:xfrm>
            <a:prstGeom prst="rect">
              <a:avLst/>
            </a:prstGeom>
          </p:spPr>
        </p:pic>
        <p:pic>
          <p:nvPicPr>
            <p:cNvPr id="12" name="Picture 11">
              <a:extLst>
                <a:ext uri="{FF2B5EF4-FFF2-40B4-BE49-F238E27FC236}">
                  <a16:creationId xmlns:a16="http://schemas.microsoft.com/office/drawing/2014/main" id="{DF5ED20D-36DC-497A-BC06-52E30ECEFEF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359654" y="6162474"/>
              <a:ext cx="673571" cy="673571"/>
            </a:xfrm>
            <a:prstGeom prst="rect">
              <a:avLst/>
            </a:prstGeom>
          </p:spPr>
        </p:pic>
      </p:grpSp>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768" userDrawn="1">
          <p15:clr>
            <a:srgbClr val="FBAE40"/>
          </p15:clr>
        </p15:guide>
        <p15:guide id="4" orient="horz" pos="37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03200" y="160296"/>
            <a:ext cx="7309685" cy="725882"/>
          </a:xfrm>
        </p:spPr>
        <p:txBody>
          <a:bodyPr anchor="b"/>
          <a:lstStyle>
            <a:lvl1pPr>
              <a:defRPr>
                <a:solidFill>
                  <a:srgbClr val="2F3590"/>
                </a:solidFill>
              </a:defRPr>
            </a:lvl1pPr>
          </a:lstStyle>
          <a:p>
            <a:r>
              <a:rPr kumimoji="0" lang="en-US" dirty="0"/>
              <a:t>Click to edit Master title style</a:t>
            </a:r>
          </a:p>
        </p:txBody>
      </p:sp>
      <p:sp>
        <p:nvSpPr>
          <p:cNvPr id="8" name="Content Placeholder 7"/>
          <p:cNvSpPr>
            <a:spLocks noGrp="1"/>
          </p:cNvSpPr>
          <p:nvPr>
            <p:ph sz="quarter" idx="1"/>
          </p:nvPr>
        </p:nvSpPr>
        <p:spPr>
          <a:xfrm>
            <a:off x="203199" y="1189882"/>
            <a:ext cx="11789471" cy="4796516"/>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Rectangle 3"/>
          <p:cNvSpPr>
            <a:spLocks noChangeArrowheads="1"/>
          </p:cNvSpPr>
          <p:nvPr userDrawn="1"/>
        </p:nvSpPr>
        <p:spPr bwMode="white">
          <a:xfrm>
            <a:off x="0" y="6123432"/>
            <a:ext cx="12192000" cy="734568"/>
          </a:xfrm>
          <a:prstGeom prst="rect">
            <a:avLst/>
          </a:prstGeom>
          <a:solidFill>
            <a:schemeClr val="bg1">
              <a:alpha val="6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solidFill>
                <a:schemeClr val="bg1">
                  <a:lumMod val="95000"/>
                </a:schemeClr>
              </a:solidFill>
            </a:endParaRPr>
          </a:p>
        </p:txBody>
      </p:sp>
      <p:cxnSp>
        <p:nvCxnSpPr>
          <p:cNvPr id="5" name="Straight Connector 4"/>
          <p:cNvCxnSpPr/>
          <p:nvPr userDrawn="1"/>
        </p:nvCxnSpPr>
        <p:spPr>
          <a:xfrm>
            <a:off x="0" y="6123432"/>
            <a:ext cx="12192000" cy="0"/>
          </a:xfrm>
          <a:prstGeom prst="line">
            <a:avLst/>
          </a:prstGeom>
          <a:ln w="28575" cmpd="sng">
            <a:solidFill>
              <a:srgbClr val="FFCB06"/>
            </a:solidFill>
            <a:prstDash val="solid"/>
          </a:ln>
          <a:effectLst/>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E19546FE-2715-4EF8-B2D0-6E4C841E766A}"/>
              </a:ext>
            </a:extLst>
          </p:cNvPr>
          <p:cNvGrpSpPr/>
          <p:nvPr userDrawn="1"/>
        </p:nvGrpSpPr>
        <p:grpSpPr>
          <a:xfrm>
            <a:off x="203198" y="6162474"/>
            <a:ext cx="11830027" cy="673571"/>
            <a:chOff x="203198" y="6162474"/>
            <a:chExt cx="11830027" cy="673571"/>
          </a:xfrm>
        </p:grpSpPr>
        <p:pic>
          <p:nvPicPr>
            <p:cNvPr id="17" name="Picture 16">
              <a:extLst>
                <a:ext uri="{FF2B5EF4-FFF2-40B4-BE49-F238E27FC236}">
                  <a16:creationId xmlns:a16="http://schemas.microsoft.com/office/drawing/2014/main" id="{2AAFA2B8-9219-4402-9515-A406FCE6132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198" y="6330939"/>
              <a:ext cx="2493855" cy="336639"/>
            </a:xfrm>
            <a:prstGeom prst="rect">
              <a:avLst/>
            </a:prstGeom>
          </p:spPr>
        </p:pic>
        <p:pic>
          <p:nvPicPr>
            <p:cNvPr id="15" name="Picture 14">
              <a:extLst>
                <a:ext uri="{FF2B5EF4-FFF2-40B4-BE49-F238E27FC236}">
                  <a16:creationId xmlns:a16="http://schemas.microsoft.com/office/drawing/2014/main" id="{BBA08351-CB4D-41C2-AFC0-85B73D80D70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359654" y="6162474"/>
              <a:ext cx="673571" cy="673571"/>
            </a:xfrm>
            <a:prstGeom prst="rect">
              <a:avLst/>
            </a:prstGeom>
          </p:spPr>
        </p:pic>
      </p:gr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3200" y="160296"/>
            <a:ext cx="7309685" cy="725882"/>
          </a:xfrm>
        </p:spPr>
        <p:txBody>
          <a:bodyPr/>
          <a:lstStyle/>
          <a:p>
            <a:r>
              <a:rPr kumimoji="0" lang="en-US" dirty="0"/>
              <a:t>Click to edit Master title style</a:t>
            </a:r>
          </a:p>
        </p:txBody>
      </p:sp>
      <p:sp>
        <p:nvSpPr>
          <p:cNvPr id="3" name="Subtitle 8"/>
          <p:cNvSpPr>
            <a:spLocks noGrp="1"/>
          </p:cNvSpPr>
          <p:nvPr>
            <p:ph type="subTitle" idx="12"/>
          </p:nvPr>
        </p:nvSpPr>
        <p:spPr>
          <a:xfrm>
            <a:off x="6096000" y="5644"/>
            <a:ext cx="5892800" cy="876254"/>
          </a:xfrm>
        </p:spPr>
        <p:txBody>
          <a:bodyPr anchor="b">
            <a:normAutofit/>
          </a:bodyPr>
          <a:lstStyle>
            <a:lvl1pPr marL="0" indent="0" algn="r">
              <a:buNone/>
              <a:defRPr sz="2000" b="1" cap="all" spc="0" baseline="0">
                <a:solidFill>
                  <a:srgbClr val="777777"/>
                </a:solidFill>
                <a:latin typeface="+mj-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3200" y="160296"/>
            <a:ext cx="7309685" cy="725882"/>
          </a:xfrm>
        </p:spPr>
        <p:txBody>
          <a:bodyPr/>
          <a:lstStyle/>
          <a:p>
            <a:r>
              <a:rPr kumimoji="0" lang="en-US" dirty="0"/>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Ref idx="1001">
        <a:schemeClr val="bg1"/>
      </p:bgRef>
    </p:bg>
    <p:spTree>
      <p:nvGrpSpPr>
        <p:cNvPr id="1" name=""/>
        <p:cNvGrpSpPr/>
        <p:nvPr/>
      </p:nvGrpSpPr>
      <p:grpSpPr>
        <a:xfrm>
          <a:off x="0" y="0"/>
          <a:ext cx="0" cy="0"/>
          <a:chOff x="0" y="0"/>
          <a:chExt cx="0" cy="0"/>
        </a:xfrm>
      </p:grpSpPr>
      <p:sp>
        <p:nvSpPr>
          <p:cNvPr id="6" name="Rectangle 5"/>
          <p:cNvSpPr>
            <a:spLocks noChangeArrowheads="1"/>
          </p:cNvSpPr>
          <p:nvPr userDrawn="1"/>
        </p:nvSpPr>
        <p:spPr bwMode="white">
          <a:xfrm>
            <a:off x="0" y="0"/>
            <a:ext cx="12192000" cy="987552"/>
          </a:xfrm>
          <a:prstGeom prst="rect">
            <a:avLst/>
          </a:prstGeom>
          <a:solidFill>
            <a:schemeClr val="bg1">
              <a:alpha val="6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7" name="Title Placeholder 21"/>
          <p:cNvSpPr>
            <a:spLocks noGrp="1"/>
          </p:cNvSpPr>
          <p:nvPr>
            <p:ph type="title"/>
          </p:nvPr>
        </p:nvSpPr>
        <p:spPr>
          <a:xfrm>
            <a:off x="203200" y="160296"/>
            <a:ext cx="7309685" cy="731386"/>
          </a:xfrm>
          <a:prstGeom prst="rect">
            <a:avLst/>
          </a:prstGeom>
        </p:spPr>
        <p:txBody>
          <a:bodyPr vert="horz" anchor="b">
            <a:normAutofit/>
          </a:bodyPr>
          <a:lstStyle/>
          <a:p>
            <a:endParaRPr kumimoji="0" lang="en-US" dirty="0"/>
          </a:p>
        </p:txBody>
      </p:sp>
      <p:cxnSp>
        <p:nvCxnSpPr>
          <p:cNvPr id="10" name="Straight Connector 9"/>
          <p:cNvCxnSpPr/>
          <p:nvPr userDrawn="1"/>
        </p:nvCxnSpPr>
        <p:spPr>
          <a:xfrm>
            <a:off x="0" y="987552"/>
            <a:ext cx="12192000" cy="0"/>
          </a:xfrm>
          <a:prstGeom prst="line">
            <a:avLst/>
          </a:prstGeom>
          <a:ln w="38100" cmpd="sng">
            <a:solidFill>
              <a:srgbClr val="FFC930"/>
            </a:solidFill>
            <a:prstDash val="solid"/>
          </a:ln>
          <a:effectLst/>
        </p:spPr>
        <p:style>
          <a:lnRef idx="2">
            <a:schemeClr val="accent1"/>
          </a:lnRef>
          <a:fillRef idx="0">
            <a:schemeClr val="accent1"/>
          </a:fillRef>
          <a:effectRef idx="1">
            <a:schemeClr val="accent1"/>
          </a:effectRef>
          <a:fontRef idx="minor">
            <a:schemeClr val="tx1"/>
          </a:fontRef>
        </p:style>
      </p:cxnSp>
      <p:sp>
        <p:nvSpPr>
          <p:cNvPr id="11" name="Title Placeholder 21"/>
          <p:cNvSpPr txBox="1">
            <a:spLocks/>
          </p:cNvSpPr>
          <p:nvPr userDrawn="1"/>
        </p:nvSpPr>
        <p:spPr>
          <a:xfrm>
            <a:off x="7578645" y="166462"/>
            <a:ext cx="4381145" cy="807636"/>
          </a:xfrm>
          <a:prstGeom prst="rect">
            <a:avLst/>
          </a:prstGeom>
        </p:spPr>
        <p:txBody>
          <a:bodyPr vert="horz" anchor="b">
            <a:normAutofit/>
          </a:bodyPr>
          <a:lstStyle>
            <a:lvl1pPr algn="l" rtl="0" eaLnBrk="1" latinLnBrk="0" hangingPunct="1">
              <a:spcBef>
                <a:spcPct val="0"/>
              </a:spcBef>
              <a:buNone/>
              <a:defRPr kumimoji="0" sz="3300" kern="1200">
                <a:solidFill>
                  <a:schemeClr val="bg1"/>
                </a:solidFill>
                <a:latin typeface="+mj-lt"/>
                <a:ea typeface="+mj-ea"/>
                <a:cs typeface="+mj-cs"/>
              </a:defRPr>
            </a:lvl1pPr>
          </a:lstStyle>
          <a:p>
            <a:endParaRPr lang="en-US" sz="3300" dirty="0"/>
          </a:p>
        </p:txBody>
      </p:sp>
      <p:sp>
        <p:nvSpPr>
          <p:cNvPr id="12" name="Parallelogram 11"/>
          <p:cNvSpPr/>
          <p:nvPr userDrawn="1"/>
        </p:nvSpPr>
        <p:spPr>
          <a:xfrm>
            <a:off x="5937957" y="891684"/>
            <a:ext cx="6532503" cy="242711"/>
          </a:xfrm>
          <a:prstGeom prst="parallelogram">
            <a:avLst>
              <a:gd name="adj" fmla="val 38953"/>
            </a:avLst>
          </a:prstGeom>
          <a:solidFill>
            <a:srgbClr val="2F3590"/>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Subtitle 8"/>
          <p:cNvSpPr>
            <a:spLocks noGrp="1"/>
          </p:cNvSpPr>
          <p:nvPr>
            <p:ph type="subTitle" idx="12"/>
          </p:nvPr>
        </p:nvSpPr>
        <p:spPr>
          <a:xfrm>
            <a:off x="7512885" y="5644"/>
            <a:ext cx="4475915" cy="876254"/>
          </a:xfrm>
        </p:spPr>
        <p:txBody>
          <a:bodyPr anchor="b">
            <a:normAutofit/>
          </a:bodyPr>
          <a:lstStyle>
            <a:lvl1pPr marL="0" indent="0" algn="r">
              <a:buNone/>
              <a:defRPr sz="2000" b="1" cap="all" spc="0" baseline="0">
                <a:solidFill>
                  <a:srgbClr val="777777"/>
                </a:solidFill>
                <a:latin typeface="+mj-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Ref idx="1001">
        <a:schemeClr val="bg1"/>
      </p:bgRef>
    </p:bg>
    <p:spTree>
      <p:nvGrpSpPr>
        <p:cNvPr id="1" name=""/>
        <p:cNvGrpSpPr/>
        <p:nvPr/>
      </p:nvGrpSpPr>
      <p:grpSpPr>
        <a:xfrm>
          <a:off x="0" y="0"/>
          <a:ext cx="0" cy="0"/>
          <a:chOff x="0" y="0"/>
          <a:chExt cx="0" cy="0"/>
        </a:xfrm>
      </p:grpSpPr>
      <p:sp>
        <p:nvSpPr>
          <p:cNvPr id="5" name="Rectangle 4"/>
          <p:cNvSpPr>
            <a:spLocks noChangeArrowheads="1"/>
          </p:cNvSpPr>
          <p:nvPr userDrawn="1"/>
        </p:nvSpPr>
        <p:spPr bwMode="white">
          <a:xfrm>
            <a:off x="0" y="6123432"/>
            <a:ext cx="12192000" cy="734568"/>
          </a:xfrm>
          <a:prstGeom prst="rect">
            <a:avLst/>
          </a:prstGeom>
          <a:solidFill>
            <a:schemeClr val="bg1">
              <a:alpha val="6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solidFill>
                <a:schemeClr val="bg1">
                  <a:lumMod val="95000"/>
                </a:schemeClr>
              </a:solidFill>
            </a:endParaRPr>
          </a:p>
        </p:txBody>
      </p:sp>
      <p:cxnSp>
        <p:nvCxnSpPr>
          <p:cNvPr id="7" name="Straight Connector 6"/>
          <p:cNvCxnSpPr/>
          <p:nvPr userDrawn="1"/>
        </p:nvCxnSpPr>
        <p:spPr>
          <a:xfrm>
            <a:off x="0" y="6123432"/>
            <a:ext cx="12192000" cy="0"/>
          </a:xfrm>
          <a:prstGeom prst="line">
            <a:avLst/>
          </a:prstGeom>
          <a:ln w="28575" cmpd="sng">
            <a:solidFill>
              <a:srgbClr val="FFCB06"/>
            </a:solidFill>
            <a:prstDash val="solid"/>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userDrawn="1"/>
        </p:nvGrpSpPr>
        <p:grpSpPr>
          <a:xfrm>
            <a:off x="203199" y="6190634"/>
            <a:ext cx="4430180" cy="600164"/>
            <a:chOff x="203199" y="6188206"/>
            <a:chExt cx="4430180" cy="600164"/>
          </a:xfrm>
        </p:grpSpPr>
        <p:cxnSp>
          <p:nvCxnSpPr>
            <p:cNvPr id="11" name="Straight Connector 10"/>
            <p:cNvCxnSpPr/>
            <p:nvPr userDrawn="1"/>
          </p:nvCxnSpPr>
          <p:spPr>
            <a:xfrm flipV="1">
              <a:off x="2370098" y="6242756"/>
              <a:ext cx="0" cy="491066"/>
            </a:xfrm>
            <a:prstGeom prst="line">
              <a:avLst/>
            </a:prstGeom>
            <a:ln w="19050">
              <a:solidFill>
                <a:srgbClr val="2F3590"/>
              </a:solidFill>
            </a:ln>
          </p:spPr>
          <p:style>
            <a:lnRef idx="1">
              <a:schemeClr val="dk1"/>
            </a:lnRef>
            <a:fillRef idx="0">
              <a:schemeClr val="dk1"/>
            </a:fillRef>
            <a:effectRef idx="0">
              <a:schemeClr val="dk1"/>
            </a:effectRef>
            <a:fontRef idx="minor">
              <a:schemeClr val="tx1"/>
            </a:fontRef>
          </p:style>
        </p:cxn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199" y="6319969"/>
              <a:ext cx="2060082" cy="336639"/>
            </a:xfrm>
            <a:prstGeom prst="rect">
              <a:avLst/>
            </a:prstGeom>
          </p:spPr>
        </p:pic>
        <p:sp>
          <p:nvSpPr>
            <p:cNvPr id="13" name="TextBox 12"/>
            <p:cNvSpPr txBox="1"/>
            <p:nvPr userDrawn="1"/>
          </p:nvSpPr>
          <p:spPr>
            <a:xfrm>
              <a:off x="2375062" y="6188206"/>
              <a:ext cx="2258317" cy="600164"/>
            </a:xfrm>
            <a:prstGeom prst="rect">
              <a:avLst/>
            </a:prstGeom>
            <a:noFill/>
          </p:spPr>
          <p:txBody>
            <a:bodyPr wrap="square" rtlCol="0">
              <a:spAutoFit/>
            </a:bodyPr>
            <a:lstStyle/>
            <a:p>
              <a:r>
                <a:rPr lang="en-US" sz="1100" b="1" dirty="0"/>
                <a:t>Gulf Engineers &amp; Consultants, Inc.</a:t>
              </a:r>
            </a:p>
            <a:p>
              <a:r>
                <a:rPr lang="en-US" sz="1100" b="1" dirty="0"/>
                <a:t>J.</a:t>
              </a:r>
              <a:r>
                <a:rPr lang="en-US" sz="1100" b="1" baseline="0" dirty="0"/>
                <a:t> V. Burkes &amp; Associates</a:t>
              </a:r>
            </a:p>
            <a:p>
              <a:r>
                <a:rPr lang="en-US" sz="1100" b="1" baseline="0" dirty="0"/>
                <a:t>Eustis Engineering, LLC</a:t>
              </a:r>
              <a:endParaRPr lang="en-US" sz="1100" b="1" dirty="0"/>
            </a:p>
          </p:txBody>
        </p:sp>
      </p:gr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9" cstate="print">
            <a:alphaModFix amt="19000"/>
            <a:extLst>
              <a:ext uri="{28A0092B-C50C-407E-A947-70E740481C1C}">
                <a14:useLocalDpi xmlns:a14="http://schemas.microsoft.com/office/drawing/2010/main"/>
              </a:ext>
            </a:extLst>
          </a:blip>
          <a:srcRect r="-25"/>
          <a:stretch/>
        </p:blipFill>
        <p:spPr>
          <a:xfrm>
            <a:off x="1524" y="-534"/>
            <a:ext cx="12188952" cy="6859069"/>
          </a:xfrm>
          <a:prstGeom prst="rect">
            <a:avLst/>
          </a:prstGeom>
        </p:spPr>
      </p:pic>
      <p:sp>
        <p:nvSpPr>
          <p:cNvPr id="21" name="Rectangle 20"/>
          <p:cNvSpPr>
            <a:spLocks noChangeArrowheads="1"/>
          </p:cNvSpPr>
          <p:nvPr userDrawn="1"/>
        </p:nvSpPr>
        <p:spPr bwMode="white">
          <a:xfrm>
            <a:off x="0" y="0"/>
            <a:ext cx="12192000" cy="987552"/>
          </a:xfrm>
          <a:prstGeom prst="rect">
            <a:avLst/>
          </a:prstGeom>
          <a:solidFill>
            <a:schemeClr val="bg1">
              <a:alpha val="6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2" name="Title Placeholder 21"/>
          <p:cNvSpPr>
            <a:spLocks noGrp="1"/>
          </p:cNvSpPr>
          <p:nvPr>
            <p:ph type="title"/>
          </p:nvPr>
        </p:nvSpPr>
        <p:spPr>
          <a:xfrm>
            <a:off x="203200" y="160296"/>
            <a:ext cx="7309685" cy="731386"/>
          </a:xfrm>
          <a:prstGeom prst="rect">
            <a:avLst/>
          </a:prstGeom>
        </p:spPr>
        <p:txBody>
          <a:bodyPr vert="horz" anchor="b">
            <a:normAutofit/>
          </a:bodyPr>
          <a:lstStyle/>
          <a:p>
            <a:endParaRPr kumimoji="0" lang="en-US" dirty="0"/>
          </a:p>
        </p:txBody>
      </p:sp>
      <p:sp>
        <p:nvSpPr>
          <p:cNvPr id="13" name="Text Placeholder 12"/>
          <p:cNvSpPr>
            <a:spLocks noGrp="1"/>
          </p:cNvSpPr>
          <p:nvPr>
            <p:ph type="body" idx="1"/>
          </p:nvPr>
        </p:nvSpPr>
        <p:spPr>
          <a:xfrm>
            <a:off x="203199" y="1192920"/>
            <a:ext cx="11794068" cy="48089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cxnSp>
        <p:nvCxnSpPr>
          <p:cNvPr id="24" name="Straight Connector 23"/>
          <p:cNvCxnSpPr/>
          <p:nvPr userDrawn="1"/>
        </p:nvCxnSpPr>
        <p:spPr>
          <a:xfrm>
            <a:off x="0" y="987873"/>
            <a:ext cx="12192000" cy="0"/>
          </a:xfrm>
          <a:prstGeom prst="line">
            <a:avLst/>
          </a:prstGeom>
          <a:ln w="38100" cmpd="sng">
            <a:solidFill>
              <a:srgbClr val="FFCB06"/>
            </a:solidFill>
            <a:prstDash val="solid"/>
          </a:ln>
          <a:effectLst/>
        </p:spPr>
        <p:style>
          <a:lnRef idx="2">
            <a:schemeClr val="accent1"/>
          </a:lnRef>
          <a:fillRef idx="0">
            <a:schemeClr val="accent1"/>
          </a:fillRef>
          <a:effectRef idx="1">
            <a:schemeClr val="accent1"/>
          </a:effectRef>
          <a:fontRef idx="minor">
            <a:schemeClr val="tx1"/>
          </a:fontRef>
        </p:style>
      </p:cxnSp>
      <p:sp>
        <p:nvSpPr>
          <p:cNvPr id="26" name="Title Placeholder 21"/>
          <p:cNvSpPr txBox="1">
            <a:spLocks/>
          </p:cNvSpPr>
          <p:nvPr userDrawn="1"/>
        </p:nvSpPr>
        <p:spPr>
          <a:xfrm>
            <a:off x="7578645" y="166462"/>
            <a:ext cx="4381145" cy="807636"/>
          </a:xfrm>
          <a:prstGeom prst="rect">
            <a:avLst/>
          </a:prstGeom>
        </p:spPr>
        <p:txBody>
          <a:bodyPr vert="horz" anchor="b">
            <a:normAutofit/>
          </a:bodyPr>
          <a:lstStyle>
            <a:lvl1pPr algn="l" rtl="0" eaLnBrk="1" latinLnBrk="0" hangingPunct="1">
              <a:spcBef>
                <a:spcPct val="0"/>
              </a:spcBef>
              <a:buNone/>
              <a:defRPr kumimoji="0" sz="3300" kern="1200">
                <a:solidFill>
                  <a:schemeClr val="bg1"/>
                </a:solidFill>
                <a:latin typeface="+mj-lt"/>
                <a:ea typeface="+mj-ea"/>
                <a:cs typeface="+mj-cs"/>
              </a:defRPr>
            </a:lvl1pPr>
          </a:lstStyle>
          <a:p>
            <a:endParaRPr lang="en-US" sz="3300" dirty="0"/>
          </a:p>
        </p:txBody>
      </p:sp>
      <p:sp>
        <p:nvSpPr>
          <p:cNvPr id="6" name="Parallelogram 5"/>
          <p:cNvSpPr/>
          <p:nvPr userDrawn="1"/>
        </p:nvSpPr>
        <p:spPr>
          <a:xfrm>
            <a:off x="5937957" y="891684"/>
            <a:ext cx="6532503" cy="242711"/>
          </a:xfrm>
          <a:prstGeom prst="parallelogram">
            <a:avLst>
              <a:gd name="adj" fmla="val 38953"/>
            </a:avLst>
          </a:prstGeom>
          <a:solidFill>
            <a:srgbClr val="2F3590"/>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660000"/>
              </a:solidFill>
            </a:endParaRPr>
          </a:p>
        </p:txBody>
      </p:sp>
    </p:spTree>
  </p:cSld>
  <p:clrMap bg1="lt1" tx1="dk1" bg2="lt2" tx2="dk2" accent1="accent1" accent2="accent2" accent3="accent3" accent4="accent4" accent5="accent5" accent6="accent6" hlink="hlink" folHlink="folHlink"/>
  <p:sldLayoutIdLst>
    <p:sldLayoutId id="2147483722" r:id="rId1"/>
    <p:sldLayoutId id="2147483711" r:id="rId2"/>
    <p:sldLayoutId id="2147483721" r:id="rId3"/>
    <p:sldLayoutId id="2147483715" r:id="rId4"/>
    <p:sldLayoutId id="2147483724" r:id="rId5"/>
    <p:sldLayoutId id="2147483723" r:id="rId6"/>
    <p:sldLayoutId id="2147483716" r:id="rId7"/>
  </p:sldLayoutIdLst>
  <p:txStyles>
    <p:titleStyle>
      <a:lvl1pPr algn="l" rtl="0" eaLnBrk="1" latinLnBrk="0" hangingPunct="1">
        <a:spcBef>
          <a:spcPct val="0"/>
        </a:spcBef>
        <a:buNone/>
        <a:defRPr kumimoji="0" sz="3300" kern="1200">
          <a:solidFill>
            <a:srgbClr val="2F3590"/>
          </a:solidFill>
          <a:latin typeface="+mj-lt"/>
          <a:ea typeface="+mj-ea"/>
          <a:cs typeface="+mj-cs"/>
        </a:defRPr>
      </a:lvl1pPr>
    </p:titleStyle>
    <p:bodyStyle>
      <a:lvl1pPr marL="274320" indent="-274320" algn="l" rtl="0" eaLnBrk="1" latinLnBrk="0" hangingPunct="1">
        <a:spcBef>
          <a:spcPct val="20000"/>
        </a:spcBef>
        <a:buClr>
          <a:srgbClr val="082554"/>
        </a:buClr>
        <a:buSzPct val="100000"/>
        <a:buFont typeface="Arial"/>
        <a:buChar char="•"/>
        <a:defRPr kumimoji="0" sz="2400" kern="1200">
          <a:solidFill>
            <a:schemeClr val="tx1">
              <a:lumMod val="75000"/>
              <a:lumOff val="25000"/>
            </a:schemeClr>
          </a:solidFill>
          <a:latin typeface="+mn-lt"/>
          <a:ea typeface="+mn-ea"/>
          <a:cs typeface="+mn-cs"/>
        </a:defRPr>
      </a:lvl1pPr>
      <a:lvl2pPr marL="548640" indent="-274320" algn="l" rtl="0" eaLnBrk="1" latinLnBrk="0" hangingPunct="1">
        <a:spcBef>
          <a:spcPct val="20000"/>
        </a:spcBef>
        <a:buClr>
          <a:srgbClr val="082554"/>
        </a:buClr>
        <a:buSzPct val="100000"/>
        <a:buFont typeface="Arial"/>
        <a:buChar char="•"/>
        <a:defRPr kumimoji="0" sz="2400" kern="1200">
          <a:solidFill>
            <a:schemeClr val="tx1">
              <a:lumMod val="75000"/>
              <a:lumOff val="25000"/>
            </a:schemeClr>
          </a:solidFill>
          <a:latin typeface="+mn-lt"/>
          <a:ea typeface="+mn-ea"/>
          <a:cs typeface="+mn-cs"/>
        </a:defRPr>
      </a:lvl2pPr>
      <a:lvl3pPr marL="822960" indent="-228600" algn="l" rtl="0" eaLnBrk="1" latinLnBrk="0" hangingPunct="1">
        <a:spcBef>
          <a:spcPct val="20000"/>
        </a:spcBef>
        <a:buClr>
          <a:srgbClr val="082554"/>
        </a:buClr>
        <a:buSzPct val="100000"/>
        <a:buFont typeface="Arial"/>
        <a:buChar char="•"/>
        <a:defRPr kumimoji="0" sz="2400" kern="1200">
          <a:solidFill>
            <a:schemeClr val="tx1">
              <a:lumMod val="75000"/>
              <a:lumOff val="25000"/>
            </a:schemeClr>
          </a:solidFill>
          <a:latin typeface="+mn-lt"/>
          <a:ea typeface="+mn-ea"/>
          <a:cs typeface="+mn-cs"/>
        </a:defRPr>
      </a:lvl3pPr>
      <a:lvl4pPr marL="1097280" indent="-228600" algn="l" rtl="0" eaLnBrk="1" latinLnBrk="0" hangingPunct="1">
        <a:spcBef>
          <a:spcPct val="20000"/>
        </a:spcBef>
        <a:buClr>
          <a:srgbClr val="082554"/>
        </a:buClr>
        <a:buSzPct val="100000"/>
        <a:buFont typeface="Arial"/>
        <a:buChar char="•"/>
        <a:defRPr kumimoji="0" sz="2400" kern="1200">
          <a:solidFill>
            <a:schemeClr val="tx1">
              <a:lumMod val="75000"/>
              <a:lumOff val="25000"/>
            </a:schemeClr>
          </a:solidFill>
          <a:latin typeface="+mn-lt"/>
          <a:ea typeface="+mn-ea"/>
          <a:cs typeface="+mn-cs"/>
        </a:defRPr>
      </a:lvl4pPr>
      <a:lvl5pPr marL="1371600" indent="-228600" algn="l" rtl="0" eaLnBrk="1" latinLnBrk="0" hangingPunct="1">
        <a:spcBef>
          <a:spcPct val="20000"/>
        </a:spcBef>
        <a:buClr>
          <a:srgbClr val="082554"/>
        </a:buClr>
        <a:buSzPct val="100000"/>
        <a:buFont typeface="Arial"/>
        <a:buChar char="•"/>
        <a:defRPr kumimoji="0" sz="2400" kern="1200">
          <a:solidFill>
            <a:schemeClr val="tx1">
              <a:lumMod val="75000"/>
              <a:lumOff val="2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5.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emf"/><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4.emf"/><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cstate="print">
            <a:alphaModFix amt="50000"/>
            <a:extLst>
              <a:ext uri="{28A0092B-C50C-407E-A947-70E740481C1C}">
                <a14:useLocalDpi xmlns:a14="http://schemas.microsoft.com/office/drawing/2010/main"/>
              </a:ext>
            </a:extLst>
          </a:blip>
          <a:srcRect r="-25"/>
          <a:stretch/>
        </p:blipFill>
        <p:spPr>
          <a:xfrm>
            <a:off x="1524" y="-534"/>
            <a:ext cx="12188952" cy="6859069"/>
          </a:xfrm>
          <a:prstGeom prst="rect">
            <a:avLst/>
          </a:prstGeom>
        </p:spPr>
      </p:pic>
      <p:pic>
        <p:nvPicPr>
          <p:cNvPr id="29" name="Picture 28"/>
          <p:cNvPicPr>
            <a:picLocks noChangeAspect="1"/>
          </p:cNvPicPr>
          <p:nvPr/>
        </p:nvPicPr>
        <p:blipFill rotWithShape="1">
          <a:blip r:embed="rId4" cstate="print">
            <a:alphaModFix amt="80000"/>
            <a:extLst>
              <a:ext uri="{28A0092B-C50C-407E-A947-70E740481C1C}">
                <a14:useLocalDpi xmlns:a14="http://schemas.microsoft.com/office/drawing/2010/main"/>
              </a:ext>
            </a:extLst>
          </a:blip>
          <a:srcRect r="-25"/>
          <a:stretch/>
        </p:blipFill>
        <p:spPr>
          <a:xfrm>
            <a:off x="1524" y="2271899"/>
            <a:ext cx="12188952" cy="2506140"/>
          </a:xfrm>
          <a:prstGeom prst="rect">
            <a:avLst/>
          </a:prstGeom>
        </p:spPr>
      </p:pic>
      <p:sp>
        <p:nvSpPr>
          <p:cNvPr id="17" name="Rectangle 16"/>
          <p:cNvSpPr/>
          <p:nvPr/>
        </p:nvSpPr>
        <p:spPr>
          <a:xfrm>
            <a:off x="0" y="4800318"/>
            <a:ext cx="12422605" cy="2075449"/>
          </a:xfrm>
          <a:prstGeom prst="rect">
            <a:avLst/>
          </a:prstGeom>
          <a:solidFill>
            <a:schemeClr val="bg1">
              <a:alpha val="70000"/>
            </a:schemeClr>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1" y="-4513"/>
            <a:ext cx="12192000" cy="2267384"/>
          </a:xfrm>
          <a:prstGeom prst="rect">
            <a:avLst/>
          </a:prstGeom>
          <a:solidFill>
            <a:schemeClr val="bg1">
              <a:alpha val="50000"/>
            </a:schemeClr>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ctrTitle"/>
          </p:nvPr>
        </p:nvSpPr>
        <p:spPr>
          <a:xfrm>
            <a:off x="4685862" y="433532"/>
            <a:ext cx="7151004" cy="1310449"/>
          </a:xfrm>
        </p:spPr>
        <p:txBody>
          <a:bodyPr vert="horz" lIns="0" tIns="0" rIns="0" bIns="0" anchor="ctr">
            <a:noAutofit/>
          </a:bodyPr>
          <a:lstStyle/>
          <a:p>
            <a:pPr algn="l"/>
            <a:r>
              <a:rPr lang="en-US" sz="4400" b="1" i="1" dirty="0">
                <a:solidFill>
                  <a:srgbClr val="2F3590"/>
                </a:solidFill>
              </a:rPr>
              <a:t>ST. TAMMANY COASTAL PROTECTION &amp; RESTORATION</a:t>
            </a:r>
          </a:p>
        </p:txBody>
      </p:sp>
      <p:sp>
        <p:nvSpPr>
          <p:cNvPr id="21" name="Parallelogram 20"/>
          <p:cNvSpPr/>
          <p:nvPr/>
        </p:nvSpPr>
        <p:spPr>
          <a:xfrm>
            <a:off x="-972853" y="0"/>
            <a:ext cx="4989094" cy="2262871"/>
          </a:xfrm>
          <a:prstGeom prst="parallelogram">
            <a:avLst>
              <a:gd name="adj" fmla="val 38953"/>
            </a:avLst>
          </a:prstGeom>
          <a:solidFill>
            <a:srgbClr val="2F3590"/>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19" name="Straight Connector 18"/>
          <p:cNvCxnSpPr/>
          <p:nvPr/>
        </p:nvCxnSpPr>
        <p:spPr>
          <a:xfrm>
            <a:off x="1524" y="2267384"/>
            <a:ext cx="12188952" cy="0"/>
          </a:xfrm>
          <a:prstGeom prst="line">
            <a:avLst/>
          </a:prstGeom>
          <a:ln w="38100" cmpd="sng">
            <a:solidFill>
              <a:srgbClr val="FFCB06"/>
            </a:solidFill>
            <a:prstDash val="solid"/>
          </a:ln>
          <a:effectLst/>
        </p:spPr>
        <p:style>
          <a:lnRef idx="2">
            <a:schemeClr val="accent1"/>
          </a:lnRef>
          <a:fillRef idx="0">
            <a:schemeClr val="accent1"/>
          </a:fillRef>
          <a:effectRef idx="1">
            <a:schemeClr val="accent1"/>
          </a:effectRef>
          <a:fontRef idx="minor">
            <a:schemeClr val="tx1"/>
          </a:fontRef>
        </p:style>
      </p:cxnSp>
      <p:sp>
        <p:nvSpPr>
          <p:cNvPr id="20" name="Parallelogram 19"/>
          <p:cNvSpPr/>
          <p:nvPr/>
        </p:nvSpPr>
        <p:spPr>
          <a:xfrm>
            <a:off x="5965437" y="2061152"/>
            <a:ext cx="6457168" cy="367044"/>
          </a:xfrm>
          <a:prstGeom prst="parallelogram">
            <a:avLst>
              <a:gd name="adj" fmla="val 38953"/>
            </a:avLst>
          </a:prstGeom>
          <a:solidFill>
            <a:srgbClr val="2F3590"/>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3" name="Parallelogram 22"/>
          <p:cNvSpPr/>
          <p:nvPr/>
        </p:nvSpPr>
        <p:spPr>
          <a:xfrm>
            <a:off x="-456780" y="4787066"/>
            <a:ext cx="2611763" cy="242711"/>
          </a:xfrm>
          <a:prstGeom prst="parallelogram">
            <a:avLst>
              <a:gd name="adj" fmla="val 38953"/>
            </a:avLst>
          </a:prstGeom>
          <a:solidFill>
            <a:srgbClr val="2F3590"/>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22" name="Straight Connector 21"/>
          <p:cNvCxnSpPr/>
          <p:nvPr/>
        </p:nvCxnSpPr>
        <p:spPr>
          <a:xfrm>
            <a:off x="0" y="4782552"/>
            <a:ext cx="12188952" cy="0"/>
          </a:xfrm>
          <a:prstGeom prst="line">
            <a:avLst/>
          </a:prstGeom>
          <a:ln w="38100" cmpd="sng">
            <a:solidFill>
              <a:srgbClr val="FFCB06"/>
            </a:solidFill>
            <a:prstDash val="solid"/>
          </a:ln>
          <a:effectLst/>
        </p:spPr>
        <p:style>
          <a:lnRef idx="2">
            <a:schemeClr val="accent1"/>
          </a:lnRef>
          <a:fillRef idx="0">
            <a:schemeClr val="accent1"/>
          </a:fillRef>
          <a:effectRef idx="1">
            <a:schemeClr val="accent1"/>
          </a:effectRef>
          <a:fontRef idx="minor">
            <a:schemeClr val="tx1"/>
          </a:fontRef>
        </p:style>
      </p:cxnSp>
      <p:sp>
        <p:nvSpPr>
          <p:cNvPr id="25" name="Title 2"/>
          <p:cNvSpPr txBox="1">
            <a:spLocks/>
          </p:cNvSpPr>
          <p:nvPr/>
        </p:nvSpPr>
        <p:spPr>
          <a:xfrm>
            <a:off x="7899608" y="2095310"/>
            <a:ext cx="3277730" cy="258276"/>
          </a:xfrm>
          <a:prstGeom prst="rect">
            <a:avLst/>
          </a:prstGeom>
          <a:noFill/>
          <a:ln>
            <a:noFill/>
          </a:ln>
        </p:spPr>
        <p:txBody>
          <a:bodyPr vert="horz" lIns="0" tIns="0" rIns="0" bIns="0" anchor="ctr">
            <a:noAutofit/>
          </a:bodyPr>
          <a:lstStyle>
            <a:lvl1pPr algn="ctr" rtl="0" eaLnBrk="1" latinLnBrk="0" hangingPunct="1">
              <a:spcBef>
                <a:spcPct val="0"/>
              </a:spcBef>
              <a:buNone/>
              <a:defRPr kumimoji="0" sz="4200" kern="1200">
                <a:ln>
                  <a:noFill/>
                </a:ln>
                <a:solidFill>
                  <a:srgbClr val="777777"/>
                </a:solidFill>
                <a:latin typeface="+mj-lt"/>
                <a:ea typeface="+mj-ea"/>
                <a:cs typeface="+mj-cs"/>
              </a:defRPr>
            </a:lvl1pPr>
          </a:lstStyle>
          <a:p>
            <a:pPr algn="r" defTabSz="914400"/>
            <a:endParaRPr lang="en-US" sz="1800" b="1" i="1" dirty="0">
              <a:solidFill>
                <a:schemeClr val="bg1"/>
              </a:solidFill>
            </a:endParaRPr>
          </a:p>
        </p:txBody>
      </p:sp>
      <p:pic>
        <p:nvPicPr>
          <p:cNvPr id="26" name="Picture 2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095" y="592059"/>
            <a:ext cx="1537245" cy="1537243"/>
          </a:xfrm>
          <a:prstGeom prst="rect">
            <a:avLst/>
          </a:prstGeom>
        </p:spPr>
      </p:pic>
      <p:grpSp>
        <p:nvGrpSpPr>
          <p:cNvPr id="6" name="Group 5">
            <a:extLst>
              <a:ext uri="{FF2B5EF4-FFF2-40B4-BE49-F238E27FC236}">
                <a16:creationId xmlns:a16="http://schemas.microsoft.com/office/drawing/2014/main" id="{8A0CEB21-4C07-4581-9D10-B67C9FFF8094}"/>
              </a:ext>
            </a:extLst>
          </p:cNvPr>
          <p:cNvGrpSpPr/>
          <p:nvPr/>
        </p:nvGrpSpPr>
        <p:grpSpPr>
          <a:xfrm>
            <a:off x="4044616" y="3515098"/>
            <a:ext cx="5029199" cy="961855"/>
            <a:chOff x="3581401" y="3464299"/>
            <a:chExt cx="5029199" cy="961855"/>
          </a:xfrm>
        </p:grpSpPr>
        <p:sp>
          <p:nvSpPr>
            <p:cNvPr id="38" name="Rectangle 37">
              <a:extLst>
                <a:ext uri="{FF2B5EF4-FFF2-40B4-BE49-F238E27FC236}">
                  <a16:creationId xmlns:a16="http://schemas.microsoft.com/office/drawing/2014/main" id="{C9FF4E6D-5312-4483-A7E8-DF9FC261E6A1}"/>
                </a:ext>
              </a:extLst>
            </p:cNvPr>
            <p:cNvSpPr/>
            <p:nvPr/>
          </p:nvSpPr>
          <p:spPr>
            <a:xfrm>
              <a:off x="3581401" y="3464299"/>
              <a:ext cx="5029199" cy="961855"/>
            </a:xfrm>
            <a:prstGeom prst="rect">
              <a:avLst/>
            </a:prstGeom>
            <a:solidFill>
              <a:schemeClr val="bg1">
                <a:alpha val="45000"/>
              </a:schemeClr>
            </a:solidFill>
            <a:ln>
              <a:noFill/>
            </a:ln>
            <a:effectLst>
              <a:glow rad="127000">
                <a:schemeClr val="bg2">
                  <a:alpha val="0"/>
                </a:schemeClr>
              </a:glow>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36">
              <a:extLst>
                <a:ext uri="{FF2B5EF4-FFF2-40B4-BE49-F238E27FC236}">
                  <a16:creationId xmlns:a16="http://schemas.microsoft.com/office/drawing/2014/main" id="{4F396928-318B-4233-BE4A-53443448708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78069" y="3570394"/>
              <a:ext cx="4635863" cy="683057"/>
            </a:xfrm>
            <a:prstGeom prst="rect">
              <a:avLst/>
            </a:prstGeom>
            <a:effectLst>
              <a:outerShdw blurRad="50800" dist="50800" dir="5400000" sx="1000" sy="1000" algn="ctr" rotWithShape="0">
                <a:srgbClr val="0070C0"/>
              </a:outerShdw>
            </a:effectLst>
          </p:spPr>
        </p:pic>
      </p:grpSp>
      <p:pic>
        <p:nvPicPr>
          <p:cNvPr id="27" name="Picture 2" descr="Picture">
            <a:extLst>
              <a:ext uri="{FF2B5EF4-FFF2-40B4-BE49-F238E27FC236}">
                <a16:creationId xmlns:a16="http://schemas.microsoft.com/office/drawing/2014/main" id="{C05FE507-8048-49C6-8A8C-199E7DD94D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9911" y="683310"/>
            <a:ext cx="1482111" cy="13778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896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F0192D-548E-4DEA-981A-98C5882CF0B2}"/>
              </a:ext>
            </a:extLst>
          </p:cNvPr>
          <p:cNvPicPr>
            <a:picLocks noChangeAspect="1"/>
          </p:cNvPicPr>
          <p:nvPr/>
        </p:nvPicPr>
        <p:blipFill rotWithShape="1">
          <a:blip r:embed="rId2"/>
          <a:srcRect t="944" b="-1"/>
          <a:stretch/>
        </p:blipFill>
        <p:spPr>
          <a:xfrm>
            <a:off x="0" y="-6686"/>
            <a:ext cx="12191999" cy="68646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4" name="Straight Arrow Connector 3">
            <a:extLst>
              <a:ext uri="{FF2B5EF4-FFF2-40B4-BE49-F238E27FC236}">
                <a16:creationId xmlns:a16="http://schemas.microsoft.com/office/drawing/2014/main" id="{42F024E4-C510-436E-AE23-1182605B8320}"/>
              </a:ext>
            </a:extLst>
          </p:cNvPr>
          <p:cNvCxnSpPr>
            <a:cxnSpLocks/>
            <a:stCxn id="5" idx="1"/>
          </p:cNvCxnSpPr>
          <p:nvPr/>
        </p:nvCxnSpPr>
        <p:spPr>
          <a:xfrm flipV="1">
            <a:off x="111607" y="2110565"/>
            <a:ext cx="2525794" cy="524365"/>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5" name="Picture 2" descr="Related image">
            <a:extLst>
              <a:ext uri="{FF2B5EF4-FFF2-40B4-BE49-F238E27FC236}">
                <a16:creationId xmlns:a16="http://schemas.microsoft.com/office/drawing/2014/main" id="{27C8D02E-A181-4C52-8EAD-C627BDBA59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7" y="1840859"/>
            <a:ext cx="1588141" cy="15881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00B9997F-D289-4E67-B3D4-30D71A78276B}"/>
              </a:ext>
            </a:extLst>
          </p:cNvPr>
          <p:cNvCxnSpPr>
            <a:cxnSpLocks/>
          </p:cNvCxnSpPr>
          <p:nvPr/>
        </p:nvCxnSpPr>
        <p:spPr>
          <a:xfrm>
            <a:off x="5884397" y="2110565"/>
            <a:ext cx="625460" cy="1446367"/>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9" name="Picture 8">
            <a:extLst>
              <a:ext uri="{FF2B5EF4-FFF2-40B4-BE49-F238E27FC236}">
                <a16:creationId xmlns:a16="http://schemas.microsoft.com/office/drawing/2014/main" id="{1552779E-813E-4240-BF56-D6554613D29A}"/>
              </a:ext>
            </a:extLst>
          </p:cNvPr>
          <p:cNvPicPr>
            <a:picLocks noChangeAspect="1"/>
          </p:cNvPicPr>
          <p:nvPr/>
        </p:nvPicPr>
        <p:blipFill>
          <a:blip r:embed="rId4"/>
          <a:stretch>
            <a:fillRect/>
          </a:stretch>
        </p:blipFill>
        <p:spPr>
          <a:xfrm>
            <a:off x="5191178" y="986846"/>
            <a:ext cx="2287605" cy="16967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1">
            <a:extLst>
              <a:ext uri="{FF2B5EF4-FFF2-40B4-BE49-F238E27FC236}">
                <a16:creationId xmlns:a16="http://schemas.microsoft.com/office/drawing/2014/main" id="{81698B2B-35A2-487E-A5E8-4C96F48CCFC7}"/>
              </a:ext>
            </a:extLst>
          </p:cNvPr>
          <p:cNvSpPr txBox="1">
            <a:spLocks/>
          </p:cNvSpPr>
          <p:nvPr/>
        </p:nvSpPr>
        <p:spPr>
          <a:xfrm>
            <a:off x="2641995" y="96521"/>
            <a:ext cx="6908010" cy="561392"/>
          </a:xfrm>
          <a:prstGeom prst="rect">
            <a:avLst/>
          </a:prstGeom>
          <a:solidFill>
            <a:schemeClr val="bg1"/>
          </a:solidFill>
          <a:ln>
            <a:solidFill>
              <a:srgbClr val="000000"/>
            </a:solidFill>
          </a:ln>
        </p:spPr>
        <p:txBody>
          <a:bodyPr vert="horz" anchor="ctr">
            <a:normAutofit fontScale="97500" lnSpcReduction="10000"/>
          </a:bodyPr>
          <a:lstStyle>
            <a:lvl1pPr algn="ctr" rtl="0" eaLnBrk="1" latinLnBrk="0" hangingPunct="1">
              <a:spcBef>
                <a:spcPct val="0"/>
              </a:spcBef>
              <a:buNone/>
              <a:defRPr kumimoji="0" sz="4200" kern="1200">
                <a:ln>
                  <a:noFill/>
                </a:ln>
                <a:solidFill>
                  <a:srgbClr val="2F3590"/>
                </a:solidFill>
                <a:latin typeface="+mj-lt"/>
                <a:ea typeface="+mj-ea"/>
                <a:cs typeface="+mj-cs"/>
              </a:defRPr>
            </a:lvl1pPr>
          </a:lstStyle>
          <a:p>
            <a:pPr defTabSz="914400"/>
            <a:r>
              <a:rPr lang="en-US" sz="3300" dirty="0"/>
              <a:t>Proposed Risk Reduction Alternatives </a:t>
            </a:r>
          </a:p>
        </p:txBody>
      </p:sp>
      <p:cxnSp>
        <p:nvCxnSpPr>
          <p:cNvPr id="13" name="Straight Arrow Connector 12">
            <a:extLst>
              <a:ext uri="{FF2B5EF4-FFF2-40B4-BE49-F238E27FC236}">
                <a16:creationId xmlns:a16="http://schemas.microsoft.com/office/drawing/2014/main" id="{577162A2-6982-4DC8-A428-76200EA07FD9}"/>
              </a:ext>
            </a:extLst>
          </p:cNvPr>
          <p:cNvCxnSpPr>
            <a:cxnSpLocks/>
          </p:cNvCxnSpPr>
          <p:nvPr/>
        </p:nvCxnSpPr>
        <p:spPr>
          <a:xfrm flipH="1">
            <a:off x="7384869" y="4086203"/>
            <a:ext cx="1620740" cy="76494"/>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4" name="Picture 13">
            <a:extLst>
              <a:ext uri="{FF2B5EF4-FFF2-40B4-BE49-F238E27FC236}">
                <a16:creationId xmlns:a16="http://schemas.microsoft.com/office/drawing/2014/main" id="{C4DBD36B-4B3F-4427-9894-9F69C088FE5B}"/>
              </a:ext>
            </a:extLst>
          </p:cNvPr>
          <p:cNvPicPr>
            <a:picLocks noChangeAspect="1"/>
          </p:cNvPicPr>
          <p:nvPr/>
        </p:nvPicPr>
        <p:blipFill>
          <a:blip r:embed="rId5"/>
          <a:stretch>
            <a:fillRect/>
          </a:stretch>
        </p:blipFill>
        <p:spPr>
          <a:xfrm>
            <a:off x="9005609" y="2795451"/>
            <a:ext cx="2948473" cy="22371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667B9228-F41E-429C-BAD4-56C9EDE9FDE0}"/>
              </a:ext>
            </a:extLst>
          </p:cNvPr>
          <p:cNvSpPr txBox="1"/>
          <p:nvPr/>
        </p:nvSpPr>
        <p:spPr>
          <a:xfrm>
            <a:off x="1780631" y="2408151"/>
            <a:ext cx="1237849" cy="646331"/>
          </a:xfrm>
          <a:prstGeom prst="rect">
            <a:avLst/>
          </a:prstGeom>
          <a:solidFill>
            <a:schemeClr val="bg1"/>
          </a:solidFill>
          <a:ln>
            <a:solidFill>
              <a:srgbClr val="000000"/>
            </a:solidFill>
          </a:ln>
        </p:spPr>
        <p:txBody>
          <a:bodyPr wrap="square" rtlCol="0">
            <a:spAutoFit/>
          </a:bodyPr>
          <a:lstStyle/>
          <a:p>
            <a:r>
              <a:rPr lang="en-US" sz="1200" dirty="0"/>
              <a:t>Mandeville Lakefront Flood Risk Reduction</a:t>
            </a:r>
          </a:p>
        </p:txBody>
      </p:sp>
      <p:sp>
        <p:nvSpPr>
          <p:cNvPr id="15" name="TextBox 14">
            <a:extLst>
              <a:ext uri="{FF2B5EF4-FFF2-40B4-BE49-F238E27FC236}">
                <a16:creationId xmlns:a16="http://schemas.microsoft.com/office/drawing/2014/main" id="{A706AA9A-206B-4647-A3CF-339ACFD96BC9}"/>
              </a:ext>
            </a:extLst>
          </p:cNvPr>
          <p:cNvSpPr txBox="1"/>
          <p:nvPr/>
        </p:nvSpPr>
        <p:spPr>
          <a:xfrm>
            <a:off x="3683454" y="3853794"/>
            <a:ext cx="1237849" cy="461665"/>
          </a:xfrm>
          <a:prstGeom prst="rect">
            <a:avLst/>
          </a:prstGeom>
          <a:solidFill>
            <a:schemeClr val="bg1"/>
          </a:solidFill>
          <a:ln>
            <a:solidFill>
              <a:srgbClr val="000000"/>
            </a:solidFill>
          </a:ln>
        </p:spPr>
        <p:txBody>
          <a:bodyPr wrap="square" rtlCol="0">
            <a:spAutoFit/>
          </a:bodyPr>
          <a:lstStyle/>
          <a:p>
            <a:r>
              <a:rPr lang="en-US" sz="1200" dirty="0"/>
              <a:t>South Lacombe Levee</a:t>
            </a:r>
          </a:p>
        </p:txBody>
      </p:sp>
      <p:sp>
        <p:nvSpPr>
          <p:cNvPr id="16" name="TextBox 15">
            <a:extLst>
              <a:ext uri="{FF2B5EF4-FFF2-40B4-BE49-F238E27FC236}">
                <a16:creationId xmlns:a16="http://schemas.microsoft.com/office/drawing/2014/main" id="{1493E04E-CB51-48A4-A7E9-18D0F53153D8}"/>
              </a:ext>
            </a:extLst>
          </p:cNvPr>
          <p:cNvSpPr txBox="1"/>
          <p:nvPr/>
        </p:nvSpPr>
        <p:spPr>
          <a:xfrm>
            <a:off x="5073703" y="4086203"/>
            <a:ext cx="1109383" cy="461665"/>
          </a:xfrm>
          <a:prstGeom prst="rect">
            <a:avLst/>
          </a:prstGeom>
          <a:solidFill>
            <a:schemeClr val="bg1"/>
          </a:solidFill>
          <a:ln>
            <a:solidFill>
              <a:srgbClr val="000000"/>
            </a:solidFill>
          </a:ln>
        </p:spPr>
        <p:txBody>
          <a:bodyPr wrap="square" rtlCol="0">
            <a:spAutoFit/>
          </a:bodyPr>
          <a:lstStyle/>
          <a:p>
            <a:r>
              <a:rPr lang="en-US" sz="1200" dirty="0"/>
              <a:t>West Slidell Levee</a:t>
            </a:r>
          </a:p>
        </p:txBody>
      </p:sp>
      <p:sp>
        <p:nvSpPr>
          <p:cNvPr id="18" name="TextBox 17">
            <a:extLst>
              <a:ext uri="{FF2B5EF4-FFF2-40B4-BE49-F238E27FC236}">
                <a16:creationId xmlns:a16="http://schemas.microsoft.com/office/drawing/2014/main" id="{001B1A89-BCA7-4FE9-9E13-3BB357D245F4}"/>
              </a:ext>
            </a:extLst>
          </p:cNvPr>
          <p:cNvSpPr txBox="1"/>
          <p:nvPr/>
        </p:nvSpPr>
        <p:spPr>
          <a:xfrm>
            <a:off x="6275487" y="4442918"/>
            <a:ext cx="935210" cy="461665"/>
          </a:xfrm>
          <a:prstGeom prst="rect">
            <a:avLst/>
          </a:prstGeom>
          <a:solidFill>
            <a:schemeClr val="bg1"/>
          </a:solidFill>
          <a:ln>
            <a:solidFill>
              <a:srgbClr val="000000"/>
            </a:solidFill>
          </a:ln>
        </p:spPr>
        <p:txBody>
          <a:bodyPr wrap="square" rtlCol="0">
            <a:spAutoFit/>
          </a:bodyPr>
          <a:lstStyle/>
          <a:p>
            <a:r>
              <a:rPr lang="en-US" sz="1200" dirty="0"/>
              <a:t>Eden Isle Levee</a:t>
            </a:r>
          </a:p>
        </p:txBody>
      </p:sp>
    </p:spTree>
    <p:extLst>
      <p:ext uri="{BB962C8B-B14F-4D97-AF65-F5344CB8AC3E}">
        <p14:creationId xmlns:p14="http://schemas.microsoft.com/office/powerpoint/2010/main" val="1507056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cstate="print">
            <a:alphaModFix amt="50000"/>
            <a:extLst>
              <a:ext uri="{28A0092B-C50C-407E-A947-70E740481C1C}">
                <a14:useLocalDpi xmlns:a14="http://schemas.microsoft.com/office/drawing/2010/main"/>
              </a:ext>
            </a:extLst>
          </a:blip>
          <a:srcRect r="-25"/>
          <a:stretch/>
        </p:blipFill>
        <p:spPr>
          <a:xfrm>
            <a:off x="1524" y="-534"/>
            <a:ext cx="12188952" cy="6859069"/>
          </a:xfrm>
          <a:prstGeom prst="rect">
            <a:avLst/>
          </a:prstGeom>
        </p:spPr>
      </p:pic>
      <p:pic>
        <p:nvPicPr>
          <p:cNvPr id="29" name="Picture 28"/>
          <p:cNvPicPr>
            <a:picLocks noChangeAspect="1"/>
          </p:cNvPicPr>
          <p:nvPr/>
        </p:nvPicPr>
        <p:blipFill rotWithShape="1">
          <a:blip r:embed="rId4" cstate="print">
            <a:alphaModFix amt="80000"/>
            <a:extLst>
              <a:ext uri="{28A0092B-C50C-407E-A947-70E740481C1C}">
                <a14:useLocalDpi xmlns:a14="http://schemas.microsoft.com/office/drawing/2010/main"/>
              </a:ext>
            </a:extLst>
          </a:blip>
          <a:srcRect r="-25"/>
          <a:stretch/>
        </p:blipFill>
        <p:spPr>
          <a:xfrm>
            <a:off x="1524" y="2271899"/>
            <a:ext cx="12188952" cy="2506140"/>
          </a:xfrm>
          <a:prstGeom prst="rect">
            <a:avLst/>
          </a:prstGeom>
        </p:spPr>
      </p:pic>
      <p:sp>
        <p:nvSpPr>
          <p:cNvPr id="17" name="Rectangle 16"/>
          <p:cNvSpPr/>
          <p:nvPr/>
        </p:nvSpPr>
        <p:spPr>
          <a:xfrm>
            <a:off x="3049" y="4787066"/>
            <a:ext cx="12188952" cy="2075449"/>
          </a:xfrm>
          <a:prstGeom prst="rect">
            <a:avLst/>
          </a:prstGeom>
          <a:solidFill>
            <a:schemeClr val="bg1">
              <a:alpha val="70000"/>
            </a:schemeClr>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1" y="-4513"/>
            <a:ext cx="12192000" cy="2267384"/>
          </a:xfrm>
          <a:prstGeom prst="rect">
            <a:avLst/>
          </a:prstGeom>
          <a:solidFill>
            <a:schemeClr val="bg1">
              <a:alpha val="50000"/>
            </a:schemeClr>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ctrTitle"/>
          </p:nvPr>
        </p:nvSpPr>
        <p:spPr>
          <a:xfrm>
            <a:off x="617200" y="350062"/>
            <a:ext cx="10053595" cy="1310449"/>
          </a:xfrm>
        </p:spPr>
        <p:txBody>
          <a:bodyPr vert="horz" lIns="0" tIns="0" rIns="0" bIns="0" anchor="ctr">
            <a:noAutofit/>
          </a:bodyPr>
          <a:lstStyle/>
          <a:p>
            <a:pPr algn="l"/>
            <a:r>
              <a:rPr lang="en-US" sz="4400" b="1" i="1" dirty="0">
                <a:solidFill>
                  <a:srgbClr val="2F3590"/>
                </a:solidFill>
              </a:rPr>
              <a:t>RESTORATION &amp; COASTAL RESILIENCE</a:t>
            </a:r>
          </a:p>
        </p:txBody>
      </p:sp>
      <p:cxnSp>
        <p:nvCxnSpPr>
          <p:cNvPr id="19" name="Straight Connector 18"/>
          <p:cNvCxnSpPr/>
          <p:nvPr/>
        </p:nvCxnSpPr>
        <p:spPr>
          <a:xfrm>
            <a:off x="1524" y="2267384"/>
            <a:ext cx="12188952" cy="0"/>
          </a:xfrm>
          <a:prstGeom prst="line">
            <a:avLst/>
          </a:prstGeom>
          <a:ln w="38100" cmpd="sng">
            <a:solidFill>
              <a:srgbClr val="FFCB06"/>
            </a:solidFill>
            <a:prstDash val="solid"/>
          </a:ln>
          <a:effectLst/>
        </p:spPr>
        <p:style>
          <a:lnRef idx="2">
            <a:schemeClr val="accent1"/>
          </a:lnRef>
          <a:fillRef idx="0">
            <a:schemeClr val="accent1"/>
          </a:fillRef>
          <a:effectRef idx="1">
            <a:schemeClr val="accent1"/>
          </a:effectRef>
          <a:fontRef idx="minor">
            <a:schemeClr val="tx1"/>
          </a:fontRef>
        </p:style>
      </p:cxnSp>
      <p:sp>
        <p:nvSpPr>
          <p:cNvPr id="20" name="Parallelogram 19"/>
          <p:cNvSpPr/>
          <p:nvPr/>
        </p:nvSpPr>
        <p:spPr>
          <a:xfrm>
            <a:off x="5965437" y="2061152"/>
            <a:ext cx="6457168" cy="367044"/>
          </a:xfrm>
          <a:prstGeom prst="parallelogram">
            <a:avLst>
              <a:gd name="adj" fmla="val 38953"/>
            </a:avLst>
          </a:prstGeom>
          <a:solidFill>
            <a:srgbClr val="2F3590"/>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3" name="Parallelogram 22"/>
          <p:cNvSpPr/>
          <p:nvPr/>
        </p:nvSpPr>
        <p:spPr>
          <a:xfrm>
            <a:off x="-456780" y="4787066"/>
            <a:ext cx="2611763" cy="242711"/>
          </a:xfrm>
          <a:prstGeom prst="parallelogram">
            <a:avLst>
              <a:gd name="adj" fmla="val 38953"/>
            </a:avLst>
          </a:prstGeom>
          <a:solidFill>
            <a:srgbClr val="2F3590"/>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22" name="Straight Connector 21"/>
          <p:cNvCxnSpPr/>
          <p:nvPr/>
        </p:nvCxnSpPr>
        <p:spPr>
          <a:xfrm>
            <a:off x="0" y="4782552"/>
            <a:ext cx="12188952" cy="0"/>
          </a:xfrm>
          <a:prstGeom prst="line">
            <a:avLst/>
          </a:prstGeom>
          <a:ln w="38100" cmpd="sng">
            <a:solidFill>
              <a:srgbClr val="FFCB06"/>
            </a:solidFill>
            <a:prstDash val="solid"/>
          </a:ln>
          <a:effectLst/>
        </p:spPr>
        <p:style>
          <a:lnRef idx="2">
            <a:schemeClr val="accent1"/>
          </a:lnRef>
          <a:fillRef idx="0">
            <a:schemeClr val="accent1"/>
          </a:fillRef>
          <a:effectRef idx="1">
            <a:schemeClr val="accent1"/>
          </a:effectRef>
          <a:fontRef idx="minor">
            <a:schemeClr val="tx1"/>
          </a:fontRef>
        </p:style>
      </p:cxnSp>
      <p:sp>
        <p:nvSpPr>
          <p:cNvPr id="25" name="Title 2"/>
          <p:cNvSpPr txBox="1">
            <a:spLocks/>
          </p:cNvSpPr>
          <p:nvPr/>
        </p:nvSpPr>
        <p:spPr>
          <a:xfrm>
            <a:off x="7899608" y="2095310"/>
            <a:ext cx="3277730" cy="258276"/>
          </a:xfrm>
          <a:prstGeom prst="rect">
            <a:avLst/>
          </a:prstGeom>
          <a:noFill/>
          <a:ln>
            <a:noFill/>
          </a:ln>
        </p:spPr>
        <p:txBody>
          <a:bodyPr vert="horz" lIns="0" tIns="0" rIns="0" bIns="0" anchor="ctr">
            <a:noAutofit/>
          </a:bodyPr>
          <a:lstStyle>
            <a:lvl1pPr algn="ctr" rtl="0" eaLnBrk="1" latinLnBrk="0" hangingPunct="1">
              <a:spcBef>
                <a:spcPct val="0"/>
              </a:spcBef>
              <a:buNone/>
              <a:defRPr kumimoji="0" sz="4200" kern="1200">
                <a:ln>
                  <a:noFill/>
                </a:ln>
                <a:solidFill>
                  <a:srgbClr val="777777"/>
                </a:solidFill>
                <a:latin typeface="+mj-lt"/>
                <a:ea typeface="+mj-ea"/>
                <a:cs typeface="+mj-cs"/>
              </a:defRPr>
            </a:lvl1pPr>
          </a:lstStyle>
          <a:p>
            <a:pPr algn="r" defTabSz="914400"/>
            <a:endParaRPr lang="en-US" sz="1800" b="1" i="1" dirty="0">
              <a:solidFill>
                <a:schemeClr val="bg1"/>
              </a:solidFill>
            </a:endParaRPr>
          </a:p>
        </p:txBody>
      </p:sp>
    </p:spTree>
    <p:extLst>
      <p:ext uri="{BB962C8B-B14F-4D97-AF65-F5344CB8AC3E}">
        <p14:creationId xmlns:p14="http://schemas.microsoft.com/office/powerpoint/2010/main" val="293738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082BAA-91B4-4B35-8559-454817B945AE}"/>
              </a:ext>
            </a:extLst>
          </p:cNvPr>
          <p:cNvPicPr>
            <a:picLocks noChangeAspect="1"/>
          </p:cNvPicPr>
          <p:nvPr/>
        </p:nvPicPr>
        <p:blipFill rotWithShape="1">
          <a:blip r:embed="rId3"/>
          <a:srcRect t="11647"/>
          <a:stretch/>
        </p:blipFill>
        <p:spPr>
          <a:xfrm>
            <a:off x="123038" y="1812021"/>
            <a:ext cx="11945923" cy="46424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a:extLst>
              <a:ext uri="{FF2B5EF4-FFF2-40B4-BE49-F238E27FC236}">
                <a16:creationId xmlns:a16="http://schemas.microsoft.com/office/drawing/2014/main" id="{BD9DB32B-0A1D-4C50-942F-DA95EA92B653}"/>
              </a:ext>
            </a:extLst>
          </p:cNvPr>
          <p:cNvSpPr>
            <a:spLocks noGrp="1"/>
          </p:cNvSpPr>
          <p:nvPr>
            <p:ph type="title"/>
          </p:nvPr>
        </p:nvSpPr>
        <p:spPr>
          <a:xfrm>
            <a:off x="203200" y="160296"/>
            <a:ext cx="8705908" cy="725882"/>
          </a:xfrm>
        </p:spPr>
        <p:txBody>
          <a:bodyPr>
            <a:normAutofit/>
          </a:bodyPr>
          <a:lstStyle/>
          <a:p>
            <a:r>
              <a:rPr lang="en-US" dirty="0"/>
              <a:t>2017 CPRA Master Plan – Projected Land Loss</a:t>
            </a:r>
          </a:p>
        </p:txBody>
      </p:sp>
    </p:spTree>
    <p:extLst>
      <p:ext uri="{BB962C8B-B14F-4D97-AF65-F5344CB8AC3E}">
        <p14:creationId xmlns:p14="http://schemas.microsoft.com/office/powerpoint/2010/main" val="2501716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629805-E50B-4148-B0B7-886CB8563BF2}"/>
              </a:ext>
            </a:extLst>
          </p:cNvPr>
          <p:cNvPicPr>
            <a:picLocks noChangeAspect="1"/>
          </p:cNvPicPr>
          <p:nvPr/>
        </p:nvPicPr>
        <p:blipFill>
          <a:blip r:embed="rId2"/>
          <a:stretch>
            <a:fillRect/>
          </a:stretch>
        </p:blipFill>
        <p:spPr>
          <a:xfrm>
            <a:off x="1120598" y="2097"/>
            <a:ext cx="10335992" cy="6753138"/>
          </a:xfrm>
          <a:prstGeom prst="rect">
            <a:avLst/>
          </a:prstGeom>
        </p:spPr>
      </p:pic>
      <p:cxnSp>
        <p:nvCxnSpPr>
          <p:cNvPr id="3" name="Straight Arrow Connector 2">
            <a:extLst>
              <a:ext uri="{FF2B5EF4-FFF2-40B4-BE49-F238E27FC236}">
                <a16:creationId xmlns:a16="http://schemas.microsoft.com/office/drawing/2014/main" id="{EC5D7B9B-C600-41B6-BB14-E8B4C88A0A33}"/>
              </a:ext>
            </a:extLst>
          </p:cNvPr>
          <p:cNvCxnSpPr>
            <a:cxnSpLocks/>
            <a:stCxn id="4" idx="0"/>
          </p:cNvCxnSpPr>
          <p:nvPr/>
        </p:nvCxnSpPr>
        <p:spPr>
          <a:xfrm flipV="1">
            <a:off x="2865494" y="2785145"/>
            <a:ext cx="87431" cy="585131"/>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4" name="Picture 10" descr="Image result for shoreline protection marsh breakwaters">
            <a:extLst>
              <a:ext uri="{FF2B5EF4-FFF2-40B4-BE49-F238E27FC236}">
                <a16:creationId xmlns:a16="http://schemas.microsoft.com/office/drawing/2014/main" id="{8E350986-3795-4357-87B3-55889DECC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0018" y="3370276"/>
            <a:ext cx="2710951" cy="20332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2D2B6D76-D619-43F0-A370-F1EC8C0202DE}"/>
              </a:ext>
            </a:extLst>
          </p:cNvPr>
          <p:cNvCxnSpPr>
            <a:cxnSpLocks/>
          </p:cNvCxnSpPr>
          <p:nvPr/>
        </p:nvCxnSpPr>
        <p:spPr>
          <a:xfrm flipH="1">
            <a:off x="8439325" y="1887514"/>
            <a:ext cx="268450" cy="1339311"/>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9" name="Picture 2" descr="Image result for marsh creation">
            <a:extLst>
              <a:ext uri="{FF2B5EF4-FFF2-40B4-BE49-F238E27FC236}">
                <a16:creationId xmlns:a16="http://schemas.microsoft.com/office/drawing/2014/main" id="{7EB319E4-024E-43B6-ADDD-177DC67A67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2593" y="495248"/>
            <a:ext cx="2406338" cy="18047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6" descr="Image result for marsh creation">
            <a:extLst>
              <a:ext uri="{FF2B5EF4-FFF2-40B4-BE49-F238E27FC236}">
                <a16:creationId xmlns:a16="http://schemas.microsoft.com/office/drawing/2014/main" id="{030AB6CA-706A-4DCF-92A0-241AA8511F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9166" y="1526880"/>
            <a:ext cx="2102933" cy="15508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id="{27587FBF-B5CE-4D27-A41B-F271600A7981}"/>
              </a:ext>
            </a:extLst>
          </p:cNvPr>
          <p:cNvCxnSpPr>
            <a:cxnSpLocks/>
          </p:cNvCxnSpPr>
          <p:nvPr/>
        </p:nvCxnSpPr>
        <p:spPr>
          <a:xfrm flipV="1">
            <a:off x="5727538" y="4556270"/>
            <a:ext cx="368462" cy="585132"/>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3" name="Picture 4" descr="Image result for breakwaters shoreline protection louisiana">
            <a:extLst>
              <a:ext uri="{FF2B5EF4-FFF2-40B4-BE49-F238E27FC236}">
                <a16:creationId xmlns:a16="http://schemas.microsoft.com/office/drawing/2014/main" id="{AAD0DBF3-CE77-4F9D-B325-3DECF575335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5131390" y="4848836"/>
            <a:ext cx="2498965" cy="8075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AFC65A8E-98E0-40CE-9EBA-40ABCEF72964}"/>
              </a:ext>
            </a:extLst>
          </p:cNvPr>
          <p:cNvSpPr txBox="1">
            <a:spLocks/>
          </p:cNvSpPr>
          <p:nvPr/>
        </p:nvSpPr>
        <p:spPr>
          <a:xfrm>
            <a:off x="2504438" y="75891"/>
            <a:ext cx="7033845" cy="524165"/>
          </a:xfrm>
          <a:prstGeom prst="rect">
            <a:avLst/>
          </a:prstGeom>
          <a:solidFill>
            <a:schemeClr val="bg1"/>
          </a:solidFill>
          <a:ln>
            <a:solidFill>
              <a:srgbClr val="000000"/>
            </a:solidFill>
          </a:ln>
        </p:spPr>
        <p:txBody>
          <a:bodyPr vert="horz" anchor="ctr">
            <a:normAutofit fontScale="90000" lnSpcReduction="10000"/>
          </a:bodyPr>
          <a:lstStyle>
            <a:lvl1pPr algn="ctr" rtl="0" eaLnBrk="1" latinLnBrk="0" hangingPunct="1">
              <a:spcBef>
                <a:spcPct val="0"/>
              </a:spcBef>
              <a:buNone/>
              <a:defRPr kumimoji="0" sz="4200" kern="1200">
                <a:ln>
                  <a:noFill/>
                </a:ln>
                <a:solidFill>
                  <a:srgbClr val="2F3590"/>
                </a:solidFill>
                <a:latin typeface="+mj-lt"/>
                <a:ea typeface="+mj-ea"/>
                <a:cs typeface="+mj-cs"/>
              </a:defRPr>
            </a:lvl1pPr>
          </a:lstStyle>
          <a:p>
            <a:pPr defTabSz="914400"/>
            <a:r>
              <a:rPr lang="en-US" sz="3300" dirty="0"/>
              <a:t>Proposed Restoration Projects </a:t>
            </a:r>
          </a:p>
        </p:txBody>
      </p:sp>
    </p:spTree>
    <p:extLst>
      <p:ext uri="{BB962C8B-B14F-4D97-AF65-F5344CB8AC3E}">
        <p14:creationId xmlns:p14="http://schemas.microsoft.com/office/powerpoint/2010/main" val="1798738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cstate="print">
            <a:alphaModFix amt="50000"/>
            <a:extLst>
              <a:ext uri="{28A0092B-C50C-407E-A947-70E740481C1C}">
                <a14:useLocalDpi xmlns:a14="http://schemas.microsoft.com/office/drawing/2010/main"/>
              </a:ext>
            </a:extLst>
          </a:blip>
          <a:srcRect r="-25"/>
          <a:stretch/>
        </p:blipFill>
        <p:spPr>
          <a:xfrm>
            <a:off x="1524" y="-534"/>
            <a:ext cx="12188952" cy="6859069"/>
          </a:xfrm>
          <a:prstGeom prst="rect">
            <a:avLst/>
          </a:prstGeom>
        </p:spPr>
      </p:pic>
      <p:pic>
        <p:nvPicPr>
          <p:cNvPr id="29" name="Picture 28"/>
          <p:cNvPicPr>
            <a:picLocks noChangeAspect="1"/>
          </p:cNvPicPr>
          <p:nvPr/>
        </p:nvPicPr>
        <p:blipFill rotWithShape="1">
          <a:blip r:embed="rId4" cstate="print">
            <a:alphaModFix amt="80000"/>
            <a:extLst>
              <a:ext uri="{28A0092B-C50C-407E-A947-70E740481C1C}">
                <a14:useLocalDpi xmlns:a14="http://schemas.microsoft.com/office/drawing/2010/main"/>
              </a:ext>
            </a:extLst>
          </a:blip>
          <a:srcRect r="-25"/>
          <a:stretch/>
        </p:blipFill>
        <p:spPr>
          <a:xfrm>
            <a:off x="1524" y="2271899"/>
            <a:ext cx="12188952" cy="2506140"/>
          </a:xfrm>
          <a:prstGeom prst="rect">
            <a:avLst/>
          </a:prstGeom>
        </p:spPr>
      </p:pic>
      <p:sp>
        <p:nvSpPr>
          <p:cNvPr id="17" name="Rectangle 16"/>
          <p:cNvSpPr/>
          <p:nvPr/>
        </p:nvSpPr>
        <p:spPr>
          <a:xfrm>
            <a:off x="3049" y="4787066"/>
            <a:ext cx="12188952" cy="2075449"/>
          </a:xfrm>
          <a:prstGeom prst="rect">
            <a:avLst/>
          </a:prstGeom>
          <a:solidFill>
            <a:schemeClr val="bg1">
              <a:alpha val="70000"/>
            </a:schemeClr>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1" y="-4513"/>
            <a:ext cx="12192000" cy="2267384"/>
          </a:xfrm>
          <a:prstGeom prst="rect">
            <a:avLst/>
          </a:prstGeom>
          <a:solidFill>
            <a:schemeClr val="bg1">
              <a:alpha val="50000"/>
            </a:schemeClr>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ctrTitle"/>
          </p:nvPr>
        </p:nvSpPr>
        <p:spPr>
          <a:xfrm>
            <a:off x="617200" y="350062"/>
            <a:ext cx="10053595" cy="1310449"/>
          </a:xfrm>
        </p:spPr>
        <p:txBody>
          <a:bodyPr vert="horz" lIns="0" tIns="0" rIns="0" bIns="0" anchor="ctr">
            <a:noAutofit/>
          </a:bodyPr>
          <a:lstStyle/>
          <a:p>
            <a:pPr algn="l"/>
            <a:r>
              <a:rPr lang="en-US" sz="4400" b="1" i="1" dirty="0"/>
              <a:t>St. Tammany Parish Coastal Study Status </a:t>
            </a:r>
            <a:endParaRPr lang="en-US" sz="4400" b="1" i="1" dirty="0">
              <a:solidFill>
                <a:srgbClr val="2F3590"/>
              </a:solidFill>
            </a:endParaRPr>
          </a:p>
        </p:txBody>
      </p:sp>
      <p:cxnSp>
        <p:nvCxnSpPr>
          <p:cNvPr id="19" name="Straight Connector 18"/>
          <p:cNvCxnSpPr/>
          <p:nvPr/>
        </p:nvCxnSpPr>
        <p:spPr>
          <a:xfrm>
            <a:off x="1524" y="2267384"/>
            <a:ext cx="12188952" cy="0"/>
          </a:xfrm>
          <a:prstGeom prst="line">
            <a:avLst/>
          </a:prstGeom>
          <a:ln w="38100" cmpd="sng">
            <a:solidFill>
              <a:srgbClr val="FFCB06"/>
            </a:solidFill>
            <a:prstDash val="solid"/>
          </a:ln>
          <a:effectLst/>
        </p:spPr>
        <p:style>
          <a:lnRef idx="2">
            <a:schemeClr val="accent1"/>
          </a:lnRef>
          <a:fillRef idx="0">
            <a:schemeClr val="accent1"/>
          </a:fillRef>
          <a:effectRef idx="1">
            <a:schemeClr val="accent1"/>
          </a:effectRef>
          <a:fontRef idx="minor">
            <a:schemeClr val="tx1"/>
          </a:fontRef>
        </p:style>
      </p:cxnSp>
      <p:sp>
        <p:nvSpPr>
          <p:cNvPr id="20" name="Parallelogram 19"/>
          <p:cNvSpPr/>
          <p:nvPr/>
        </p:nvSpPr>
        <p:spPr>
          <a:xfrm>
            <a:off x="5965437" y="2061152"/>
            <a:ext cx="6457168" cy="367044"/>
          </a:xfrm>
          <a:prstGeom prst="parallelogram">
            <a:avLst>
              <a:gd name="adj" fmla="val 38953"/>
            </a:avLst>
          </a:prstGeom>
          <a:solidFill>
            <a:srgbClr val="2F3590"/>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3" name="Parallelogram 22"/>
          <p:cNvSpPr/>
          <p:nvPr/>
        </p:nvSpPr>
        <p:spPr>
          <a:xfrm>
            <a:off x="-456780" y="4787066"/>
            <a:ext cx="2611763" cy="242711"/>
          </a:xfrm>
          <a:prstGeom prst="parallelogram">
            <a:avLst>
              <a:gd name="adj" fmla="val 38953"/>
            </a:avLst>
          </a:prstGeom>
          <a:solidFill>
            <a:srgbClr val="2F3590"/>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22" name="Straight Connector 21"/>
          <p:cNvCxnSpPr/>
          <p:nvPr/>
        </p:nvCxnSpPr>
        <p:spPr>
          <a:xfrm>
            <a:off x="0" y="4782552"/>
            <a:ext cx="12188952" cy="0"/>
          </a:xfrm>
          <a:prstGeom prst="line">
            <a:avLst/>
          </a:prstGeom>
          <a:ln w="38100" cmpd="sng">
            <a:solidFill>
              <a:srgbClr val="FFCB06"/>
            </a:solidFill>
            <a:prstDash val="solid"/>
          </a:ln>
          <a:effectLst/>
        </p:spPr>
        <p:style>
          <a:lnRef idx="2">
            <a:schemeClr val="accent1"/>
          </a:lnRef>
          <a:fillRef idx="0">
            <a:schemeClr val="accent1"/>
          </a:fillRef>
          <a:effectRef idx="1">
            <a:schemeClr val="accent1"/>
          </a:effectRef>
          <a:fontRef idx="minor">
            <a:schemeClr val="tx1"/>
          </a:fontRef>
        </p:style>
      </p:cxnSp>
      <p:sp>
        <p:nvSpPr>
          <p:cNvPr id="25" name="Title 2"/>
          <p:cNvSpPr txBox="1">
            <a:spLocks/>
          </p:cNvSpPr>
          <p:nvPr/>
        </p:nvSpPr>
        <p:spPr>
          <a:xfrm>
            <a:off x="7899608" y="2095310"/>
            <a:ext cx="3277730" cy="258276"/>
          </a:xfrm>
          <a:prstGeom prst="rect">
            <a:avLst/>
          </a:prstGeom>
          <a:noFill/>
          <a:ln>
            <a:noFill/>
          </a:ln>
        </p:spPr>
        <p:txBody>
          <a:bodyPr vert="horz" lIns="0" tIns="0" rIns="0" bIns="0" anchor="ctr">
            <a:noAutofit/>
          </a:bodyPr>
          <a:lstStyle>
            <a:lvl1pPr algn="ctr" rtl="0" eaLnBrk="1" latinLnBrk="0" hangingPunct="1">
              <a:spcBef>
                <a:spcPct val="0"/>
              </a:spcBef>
              <a:buNone/>
              <a:defRPr kumimoji="0" sz="4200" kern="1200">
                <a:ln>
                  <a:noFill/>
                </a:ln>
                <a:solidFill>
                  <a:srgbClr val="777777"/>
                </a:solidFill>
                <a:latin typeface="+mj-lt"/>
                <a:ea typeface="+mj-ea"/>
                <a:cs typeface="+mj-cs"/>
              </a:defRPr>
            </a:lvl1pPr>
          </a:lstStyle>
          <a:p>
            <a:pPr algn="r" defTabSz="914400"/>
            <a:endParaRPr lang="en-US" sz="1800" b="1" i="1" dirty="0">
              <a:solidFill>
                <a:schemeClr val="bg1"/>
              </a:solidFill>
            </a:endParaRPr>
          </a:p>
        </p:txBody>
      </p:sp>
    </p:spTree>
    <p:extLst>
      <p:ext uri="{BB962C8B-B14F-4D97-AF65-F5344CB8AC3E}">
        <p14:creationId xmlns:p14="http://schemas.microsoft.com/office/powerpoint/2010/main" val="2730785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57" y="74568"/>
            <a:ext cx="7309685" cy="725882"/>
          </a:xfrm>
        </p:spPr>
        <p:txBody>
          <a:bodyPr>
            <a:normAutofit fontScale="90000"/>
          </a:bodyPr>
          <a:lstStyle/>
          <a:p>
            <a:r>
              <a:rPr lang="en-US" dirty="0"/>
              <a:t>St. Tammany Parish Coastal Study Status</a:t>
            </a:r>
          </a:p>
        </p:txBody>
      </p:sp>
      <p:sp>
        <p:nvSpPr>
          <p:cNvPr id="33" name="Title 2">
            <a:extLst>
              <a:ext uri="{FF2B5EF4-FFF2-40B4-BE49-F238E27FC236}">
                <a16:creationId xmlns:a16="http://schemas.microsoft.com/office/drawing/2014/main" id="{3FB79A03-AB3E-4B8A-82D9-450BE59B2D20}"/>
              </a:ext>
            </a:extLst>
          </p:cNvPr>
          <p:cNvSpPr txBox="1">
            <a:spLocks/>
          </p:cNvSpPr>
          <p:nvPr/>
        </p:nvSpPr>
        <p:spPr>
          <a:xfrm>
            <a:off x="8552065" y="859762"/>
            <a:ext cx="3277730" cy="258276"/>
          </a:xfrm>
          <a:prstGeom prst="rect">
            <a:avLst/>
          </a:prstGeom>
          <a:noFill/>
          <a:ln>
            <a:noFill/>
          </a:ln>
        </p:spPr>
        <p:txBody>
          <a:bodyPr vert="horz" lIns="0" tIns="0" rIns="0" bIns="0" anchor="ctr">
            <a:noAutofit/>
          </a:bodyPr>
          <a:lstStyle>
            <a:lvl1pPr algn="ctr" rtl="0" eaLnBrk="1" latinLnBrk="0" hangingPunct="1">
              <a:spcBef>
                <a:spcPct val="0"/>
              </a:spcBef>
              <a:buNone/>
              <a:defRPr kumimoji="0" sz="4200" kern="1200">
                <a:ln>
                  <a:noFill/>
                </a:ln>
                <a:solidFill>
                  <a:srgbClr val="777777"/>
                </a:solidFill>
                <a:latin typeface="+mj-lt"/>
                <a:ea typeface="+mj-ea"/>
                <a:cs typeface="+mj-cs"/>
              </a:defRPr>
            </a:lvl1pPr>
          </a:lstStyle>
          <a:p>
            <a:pPr algn="r" defTabSz="914400"/>
            <a:endParaRPr lang="en-US" sz="1600" i="1" dirty="0">
              <a:solidFill>
                <a:srgbClr val="FFFF00"/>
              </a:solidFill>
            </a:endParaRPr>
          </a:p>
        </p:txBody>
      </p:sp>
      <p:grpSp>
        <p:nvGrpSpPr>
          <p:cNvPr id="16" name="Group 15">
            <a:extLst>
              <a:ext uri="{FF2B5EF4-FFF2-40B4-BE49-F238E27FC236}">
                <a16:creationId xmlns:a16="http://schemas.microsoft.com/office/drawing/2014/main" id="{E587B528-0076-4B9B-A17A-39E98D7F0152}"/>
              </a:ext>
            </a:extLst>
          </p:cNvPr>
          <p:cNvGrpSpPr/>
          <p:nvPr/>
        </p:nvGrpSpPr>
        <p:grpSpPr>
          <a:xfrm>
            <a:off x="203198" y="6253726"/>
            <a:ext cx="2623164" cy="491066"/>
            <a:chOff x="203199" y="6242756"/>
            <a:chExt cx="2166899" cy="491066"/>
          </a:xfrm>
        </p:grpSpPr>
        <p:cxnSp>
          <p:nvCxnSpPr>
            <p:cNvPr id="18" name="Straight Connector 17">
              <a:extLst>
                <a:ext uri="{FF2B5EF4-FFF2-40B4-BE49-F238E27FC236}">
                  <a16:creationId xmlns:a16="http://schemas.microsoft.com/office/drawing/2014/main" id="{D471617E-FACF-4D35-A6C3-EB3C87C498AE}"/>
                </a:ext>
              </a:extLst>
            </p:cNvPr>
            <p:cNvCxnSpPr/>
            <p:nvPr userDrawn="1"/>
          </p:nvCxnSpPr>
          <p:spPr>
            <a:xfrm flipV="1">
              <a:off x="2370098" y="6242756"/>
              <a:ext cx="0" cy="491066"/>
            </a:xfrm>
            <a:prstGeom prst="line">
              <a:avLst/>
            </a:prstGeom>
            <a:ln w="19050">
              <a:solidFill>
                <a:srgbClr val="2F3590"/>
              </a:solidFill>
            </a:ln>
          </p:spPr>
          <p:style>
            <a:lnRef idx="1">
              <a:schemeClr val="dk1"/>
            </a:lnRef>
            <a:fillRef idx="0">
              <a:schemeClr val="dk1"/>
            </a:fillRef>
            <a:effectRef idx="0">
              <a:schemeClr val="dk1"/>
            </a:effectRef>
            <a:fontRef idx="minor">
              <a:schemeClr val="tx1"/>
            </a:fontRef>
          </p:style>
        </p:cxnSp>
        <p:pic>
          <p:nvPicPr>
            <p:cNvPr id="20" name="Picture 19">
              <a:extLst>
                <a:ext uri="{FF2B5EF4-FFF2-40B4-BE49-F238E27FC236}">
                  <a16:creationId xmlns:a16="http://schemas.microsoft.com/office/drawing/2014/main" id="{2E9945B3-7C3F-4447-B983-F08DCAF199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3199" y="6319969"/>
              <a:ext cx="2060082" cy="336639"/>
            </a:xfrm>
            <a:prstGeom prst="rect">
              <a:avLst/>
            </a:prstGeom>
          </p:spPr>
        </p:pic>
      </p:grpSp>
      <p:sp>
        <p:nvSpPr>
          <p:cNvPr id="5" name="TextBox 4">
            <a:extLst>
              <a:ext uri="{FF2B5EF4-FFF2-40B4-BE49-F238E27FC236}">
                <a16:creationId xmlns:a16="http://schemas.microsoft.com/office/drawing/2014/main" id="{77401FB0-2232-4A12-923C-35771A159FBC}"/>
              </a:ext>
            </a:extLst>
          </p:cNvPr>
          <p:cNvSpPr txBox="1"/>
          <p:nvPr/>
        </p:nvSpPr>
        <p:spPr>
          <a:xfrm>
            <a:off x="518037" y="1351508"/>
            <a:ext cx="6804847" cy="3554819"/>
          </a:xfrm>
          <a:prstGeom prst="rect">
            <a:avLst/>
          </a:prstGeom>
          <a:noFill/>
        </p:spPr>
        <p:txBody>
          <a:bodyPr wrap="square" rtlCol="0">
            <a:spAutoFit/>
          </a:bodyPr>
          <a:lstStyle/>
          <a:p>
            <a:r>
              <a:rPr lang="en-US" sz="2400" b="1" u="sng" dirty="0"/>
              <a:t>Phases of Study</a:t>
            </a:r>
          </a:p>
          <a:p>
            <a:endParaRPr lang="en-US" sz="900" b="1" u="sng" dirty="0"/>
          </a:p>
          <a:p>
            <a:pPr marL="285750" indent="-285750">
              <a:buFont typeface="Arial" panose="020B0604020202020204" pitchFamily="34" charset="0"/>
              <a:buChar char="•"/>
            </a:pPr>
            <a:r>
              <a:rPr lang="en-US" sz="2400" u="sng" dirty="0"/>
              <a:t>Phase 1 </a:t>
            </a:r>
            <a:r>
              <a:rPr lang="en-US" sz="2400" dirty="0"/>
              <a:t>– Collection &amp; Organization of Flood Control Data</a:t>
            </a:r>
          </a:p>
          <a:p>
            <a:pPr marL="742950" lvl="1" indent="-285750">
              <a:buFont typeface="Arial" panose="020B0604020202020204" pitchFamily="34" charset="0"/>
              <a:buChar char="•"/>
            </a:pPr>
            <a:r>
              <a:rPr lang="en-US" sz="2400" i="1" dirty="0">
                <a:solidFill>
                  <a:srgbClr val="2F3590"/>
                </a:solidFill>
              </a:rPr>
              <a:t>COMPLETED </a:t>
            </a:r>
          </a:p>
          <a:p>
            <a:pPr marL="285750" indent="-285750">
              <a:buFont typeface="Arial" panose="020B0604020202020204" pitchFamily="34" charset="0"/>
              <a:buChar char="•"/>
            </a:pPr>
            <a:r>
              <a:rPr lang="en-US" sz="2400" u="sng" dirty="0"/>
              <a:t>Phase 2 </a:t>
            </a:r>
            <a:r>
              <a:rPr lang="en-US" sz="2400" dirty="0"/>
              <a:t>– Gap Analysis</a:t>
            </a:r>
          </a:p>
          <a:p>
            <a:pPr marL="742950" lvl="1" indent="-285750">
              <a:buFont typeface="Arial" panose="020B0604020202020204" pitchFamily="34" charset="0"/>
              <a:buChar char="•"/>
            </a:pPr>
            <a:r>
              <a:rPr lang="en-US" sz="2400" i="1" dirty="0">
                <a:solidFill>
                  <a:srgbClr val="2F3590"/>
                </a:solidFill>
              </a:rPr>
              <a:t>COMPLETED </a:t>
            </a:r>
            <a:endParaRPr lang="en-US" sz="2400" dirty="0">
              <a:solidFill>
                <a:srgbClr val="2F3590"/>
              </a:solidFill>
            </a:endParaRPr>
          </a:p>
          <a:p>
            <a:pPr marL="285750" indent="-285750">
              <a:buFont typeface="Arial" panose="020B0604020202020204" pitchFamily="34" charset="0"/>
              <a:buChar char="•"/>
            </a:pPr>
            <a:r>
              <a:rPr lang="en-US" sz="2400" u="sng" dirty="0"/>
              <a:t>Phase 3 </a:t>
            </a:r>
            <a:r>
              <a:rPr lang="en-US" sz="2400" dirty="0"/>
              <a:t>– Project Feasibility Analysis &amp; Engineering</a:t>
            </a:r>
          </a:p>
          <a:p>
            <a:pPr marL="742950" lvl="1" indent="-285750">
              <a:buFont typeface="Arial" panose="020B0604020202020204" pitchFamily="34" charset="0"/>
              <a:buChar char="•"/>
            </a:pPr>
            <a:r>
              <a:rPr lang="en-US" sz="2400" i="1" cap="all" dirty="0">
                <a:solidFill>
                  <a:srgbClr val="2F3590"/>
                </a:solidFill>
              </a:rPr>
              <a:t>ONGOING</a:t>
            </a:r>
          </a:p>
        </p:txBody>
      </p:sp>
      <p:pic>
        <p:nvPicPr>
          <p:cNvPr id="13" name="Picture 12">
            <a:extLst>
              <a:ext uri="{FF2B5EF4-FFF2-40B4-BE49-F238E27FC236}">
                <a16:creationId xmlns:a16="http://schemas.microsoft.com/office/drawing/2014/main" id="{5DA5EF13-03E0-4DEF-AB79-75CF052E2EDD}"/>
              </a:ext>
            </a:extLst>
          </p:cNvPr>
          <p:cNvPicPr>
            <a:picLocks noChangeAspect="1"/>
          </p:cNvPicPr>
          <p:nvPr/>
        </p:nvPicPr>
        <p:blipFill>
          <a:blip r:embed="rId4"/>
          <a:stretch>
            <a:fillRect/>
          </a:stretch>
        </p:blipFill>
        <p:spPr>
          <a:xfrm>
            <a:off x="7704144" y="1367405"/>
            <a:ext cx="3460303" cy="44793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3474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00" y="74568"/>
            <a:ext cx="10403355" cy="725882"/>
          </a:xfrm>
        </p:spPr>
        <p:txBody>
          <a:bodyPr>
            <a:normAutofit/>
          </a:bodyPr>
          <a:lstStyle/>
          <a:p>
            <a:r>
              <a:rPr lang="en-US" dirty="0"/>
              <a:t>St. Tammany Levee, Drainage and Conservation District</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53448" y="1452880"/>
            <a:ext cx="7519835" cy="43070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1" name="TextBox 30"/>
          <p:cNvSpPr txBox="1"/>
          <p:nvPr/>
        </p:nvSpPr>
        <p:spPr>
          <a:xfrm>
            <a:off x="5931878" y="2630106"/>
            <a:ext cx="1267091" cy="276999"/>
          </a:xfrm>
          <a:prstGeom prst="rect">
            <a:avLst/>
          </a:prstGeom>
          <a:noFill/>
        </p:spPr>
        <p:txBody>
          <a:bodyPr wrap="square" rtlCol="0">
            <a:spAutoFit/>
          </a:bodyPr>
          <a:lstStyle/>
          <a:p>
            <a:r>
              <a:rPr lang="en-US" sz="1200" b="1" dirty="0">
                <a:solidFill>
                  <a:srgbClr val="FFFF00">
                    <a:alpha val="75000"/>
                  </a:srgbClr>
                </a:solidFill>
                <a:latin typeface="+mj-lt"/>
              </a:rPr>
              <a:t>Mandeville</a:t>
            </a:r>
          </a:p>
        </p:txBody>
      </p:sp>
      <p:sp>
        <p:nvSpPr>
          <p:cNvPr id="32" name="TextBox 31"/>
          <p:cNvSpPr txBox="1"/>
          <p:nvPr/>
        </p:nvSpPr>
        <p:spPr>
          <a:xfrm>
            <a:off x="9149464" y="3698462"/>
            <a:ext cx="1267091" cy="276999"/>
          </a:xfrm>
          <a:prstGeom prst="rect">
            <a:avLst/>
          </a:prstGeom>
          <a:noFill/>
        </p:spPr>
        <p:txBody>
          <a:bodyPr wrap="square" rtlCol="0">
            <a:spAutoFit/>
          </a:bodyPr>
          <a:lstStyle/>
          <a:p>
            <a:r>
              <a:rPr lang="en-US" sz="1200" b="1" dirty="0">
                <a:solidFill>
                  <a:srgbClr val="FFFF00">
                    <a:alpha val="75000"/>
                  </a:srgbClr>
                </a:solidFill>
                <a:latin typeface="+mj-lt"/>
              </a:rPr>
              <a:t>Slidell</a:t>
            </a:r>
          </a:p>
        </p:txBody>
      </p:sp>
      <p:sp>
        <p:nvSpPr>
          <p:cNvPr id="17" name="Oval 16"/>
          <p:cNvSpPr/>
          <p:nvPr/>
        </p:nvSpPr>
        <p:spPr>
          <a:xfrm>
            <a:off x="9054830" y="3826444"/>
            <a:ext cx="116707" cy="116707"/>
          </a:xfrm>
          <a:prstGeom prst="ellipse">
            <a:avLst/>
          </a:prstGeom>
          <a:solidFill>
            <a:schemeClr val="bg1"/>
          </a:solidFill>
          <a:ln>
            <a:solidFill>
              <a:srgbClr val="2F3590"/>
            </a:solid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33" name="Title 2">
            <a:extLst>
              <a:ext uri="{FF2B5EF4-FFF2-40B4-BE49-F238E27FC236}">
                <a16:creationId xmlns:a16="http://schemas.microsoft.com/office/drawing/2014/main" id="{3FB79A03-AB3E-4B8A-82D9-450BE59B2D20}"/>
              </a:ext>
            </a:extLst>
          </p:cNvPr>
          <p:cNvSpPr txBox="1">
            <a:spLocks/>
          </p:cNvSpPr>
          <p:nvPr/>
        </p:nvSpPr>
        <p:spPr>
          <a:xfrm>
            <a:off x="8552065" y="859762"/>
            <a:ext cx="3277730" cy="258276"/>
          </a:xfrm>
          <a:prstGeom prst="rect">
            <a:avLst/>
          </a:prstGeom>
          <a:noFill/>
          <a:ln>
            <a:noFill/>
          </a:ln>
        </p:spPr>
        <p:txBody>
          <a:bodyPr vert="horz" lIns="0" tIns="0" rIns="0" bIns="0" anchor="ctr">
            <a:noAutofit/>
          </a:bodyPr>
          <a:lstStyle>
            <a:lvl1pPr algn="ctr" rtl="0" eaLnBrk="1" latinLnBrk="0" hangingPunct="1">
              <a:spcBef>
                <a:spcPct val="0"/>
              </a:spcBef>
              <a:buNone/>
              <a:defRPr kumimoji="0" sz="4200" kern="1200">
                <a:ln>
                  <a:noFill/>
                </a:ln>
                <a:solidFill>
                  <a:srgbClr val="777777"/>
                </a:solidFill>
                <a:latin typeface="+mj-lt"/>
                <a:ea typeface="+mj-ea"/>
                <a:cs typeface="+mj-cs"/>
              </a:defRPr>
            </a:lvl1pPr>
          </a:lstStyle>
          <a:p>
            <a:pPr algn="r" defTabSz="914400"/>
            <a:endParaRPr lang="en-US" sz="1600" i="1" dirty="0">
              <a:solidFill>
                <a:srgbClr val="FFFF00"/>
              </a:solidFill>
            </a:endParaRPr>
          </a:p>
        </p:txBody>
      </p:sp>
      <p:pic>
        <p:nvPicPr>
          <p:cNvPr id="30" name="Picture 29">
            <a:extLst>
              <a:ext uri="{FF2B5EF4-FFF2-40B4-BE49-F238E27FC236}">
                <a16:creationId xmlns:a16="http://schemas.microsoft.com/office/drawing/2014/main" id="{E17F44F7-2621-4658-8F64-86137E9E8AF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67550" y="1522195"/>
            <a:ext cx="962245" cy="962245"/>
          </a:xfrm>
          <a:prstGeom prst="rect">
            <a:avLst/>
          </a:prstGeom>
        </p:spPr>
      </p:pic>
      <p:grpSp>
        <p:nvGrpSpPr>
          <p:cNvPr id="16" name="Group 15">
            <a:extLst>
              <a:ext uri="{FF2B5EF4-FFF2-40B4-BE49-F238E27FC236}">
                <a16:creationId xmlns:a16="http://schemas.microsoft.com/office/drawing/2014/main" id="{E587B528-0076-4B9B-A17A-39E98D7F0152}"/>
              </a:ext>
            </a:extLst>
          </p:cNvPr>
          <p:cNvGrpSpPr/>
          <p:nvPr/>
        </p:nvGrpSpPr>
        <p:grpSpPr>
          <a:xfrm>
            <a:off x="203198" y="6253726"/>
            <a:ext cx="2623164" cy="491066"/>
            <a:chOff x="203199" y="6242756"/>
            <a:chExt cx="2166899" cy="491066"/>
          </a:xfrm>
        </p:grpSpPr>
        <p:cxnSp>
          <p:nvCxnSpPr>
            <p:cNvPr id="18" name="Straight Connector 17">
              <a:extLst>
                <a:ext uri="{FF2B5EF4-FFF2-40B4-BE49-F238E27FC236}">
                  <a16:creationId xmlns:a16="http://schemas.microsoft.com/office/drawing/2014/main" id="{D471617E-FACF-4D35-A6C3-EB3C87C498AE}"/>
                </a:ext>
              </a:extLst>
            </p:cNvPr>
            <p:cNvCxnSpPr/>
            <p:nvPr userDrawn="1"/>
          </p:nvCxnSpPr>
          <p:spPr>
            <a:xfrm flipV="1">
              <a:off x="2370098" y="6242756"/>
              <a:ext cx="0" cy="491066"/>
            </a:xfrm>
            <a:prstGeom prst="line">
              <a:avLst/>
            </a:prstGeom>
            <a:ln w="19050">
              <a:solidFill>
                <a:srgbClr val="2F3590"/>
              </a:solidFill>
            </a:ln>
          </p:spPr>
          <p:style>
            <a:lnRef idx="1">
              <a:schemeClr val="dk1"/>
            </a:lnRef>
            <a:fillRef idx="0">
              <a:schemeClr val="dk1"/>
            </a:fillRef>
            <a:effectRef idx="0">
              <a:schemeClr val="dk1"/>
            </a:effectRef>
            <a:fontRef idx="minor">
              <a:schemeClr val="tx1"/>
            </a:fontRef>
          </p:style>
        </p:cxnSp>
        <p:pic>
          <p:nvPicPr>
            <p:cNvPr id="20" name="Picture 19">
              <a:extLst>
                <a:ext uri="{FF2B5EF4-FFF2-40B4-BE49-F238E27FC236}">
                  <a16:creationId xmlns:a16="http://schemas.microsoft.com/office/drawing/2014/main" id="{2E9945B3-7C3F-4447-B983-F08DCAF1997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03199" y="6319969"/>
              <a:ext cx="2060082" cy="336639"/>
            </a:xfrm>
            <a:prstGeom prst="rect">
              <a:avLst/>
            </a:prstGeom>
          </p:spPr>
        </p:pic>
      </p:grpSp>
      <p:sp>
        <p:nvSpPr>
          <p:cNvPr id="5" name="TextBox 4">
            <a:extLst>
              <a:ext uri="{FF2B5EF4-FFF2-40B4-BE49-F238E27FC236}">
                <a16:creationId xmlns:a16="http://schemas.microsoft.com/office/drawing/2014/main" id="{77401FB0-2232-4A12-923C-35771A159FBC}"/>
              </a:ext>
            </a:extLst>
          </p:cNvPr>
          <p:cNvSpPr txBox="1"/>
          <p:nvPr/>
        </p:nvSpPr>
        <p:spPr>
          <a:xfrm>
            <a:off x="95419" y="1113644"/>
            <a:ext cx="4358030" cy="4832092"/>
          </a:xfrm>
          <a:prstGeom prst="rect">
            <a:avLst/>
          </a:prstGeom>
          <a:noFill/>
        </p:spPr>
        <p:txBody>
          <a:bodyPr wrap="square" rtlCol="0">
            <a:spAutoFit/>
          </a:bodyPr>
          <a:lstStyle/>
          <a:p>
            <a:pPr marL="285750" indent="-285750">
              <a:buFont typeface="Arial" panose="020B0604020202020204" pitchFamily="34" charset="0"/>
              <a:buChar char="•"/>
            </a:pPr>
            <a:r>
              <a:rPr lang="en-US" dirty="0"/>
              <a:t>Created during the 2014 State Legislative Session</a:t>
            </a:r>
          </a:p>
          <a:p>
            <a:pPr marL="285750" indent="-285750">
              <a:buFont typeface="Arial" panose="020B0604020202020204" pitchFamily="34" charset="0"/>
              <a:buChar char="•"/>
            </a:pPr>
            <a:r>
              <a:rPr lang="en-US" dirty="0"/>
              <a:t>The 9-member Board is populated by gubernatorial appointments from various communities throughout St. Tammany Parish </a:t>
            </a:r>
          </a:p>
          <a:p>
            <a:pPr marL="285750" indent="-285750">
              <a:buFont typeface="Arial" panose="020B0604020202020204" pitchFamily="34" charset="0"/>
              <a:buChar char="•"/>
            </a:pPr>
            <a:r>
              <a:rPr lang="en-US" dirty="0"/>
              <a:t>STLDCD is a political subdivision of the State and has the primary duty to “…establish, construct, operate, or maintain flood control works related to hurricane protection, tidewater flooding, saltwater intrusion, and conservation.”</a:t>
            </a:r>
          </a:p>
          <a:p>
            <a:endParaRPr lang="en-US" sz="1400" b="1" u="sng" dirty="0"/>
          </a:p>
          <a:p>
            <a:r>
              <a:rPr lang="en-US" sz="2000" u="sng" dirty="0"/>
              <a:t>Current Jurisdictional Area </a:t>
            </a:r>
          </a:p>
          <a:p>
            <a:pPr marL="285750" indent="-285750">
              <a:buFont typeface="Arial" panose="020B0604020202020204" pitchFamily="34" charset="0"/>
              <a:buChar char="•"/>
            </a:pPr>
            <a:r>
              <a:rPr lang="en-US" sz="2000" dirty="0"/>
              <a:t>St Tammany Coastal Zone</a:t>
            </a:r>
          </a:p>
          <a:p>
            <a:pPr marL="285750" indent="-285750">
              <a:buFont typeface="Arial" panose="020B0604020202020204" pitchFamily="34" charset="0"/>
              <a:buChar char="•"/>
            </a:pPr>
            <a:r>
              <a:rPr lang="en-US" sz="2000" dirty="0"/>
              <a:t>Area South of Interstate 12</a:t>
            </a:r>
          </a:p>
          <a:p>
            <a:endParaRPr lang="en-US" sz="1200" dirty="0"/>
          </a:p>
        </p:txBody>
      </p:sp>
    </p:spTree>
    <p:extLst>
      <p:ext uri="{BB962C8B-B14F-4D97-AF65-F5344CB8AC3E}">
        <p14:creationId xmlns:p14="http://schemas.microsoft.com/office/powerpoint/2010/main" val="1493465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cstate="print">
            <a:alphaModFix amt="50000"/>
            <a:extLst>
              <a:ext uri="{28A0092B-C50C-407E-A947-70E740481C1C}">
                <a14:useLocalDpi xmlns:a14="http://schemas.microsoft.com/office/drawing/2010/main"/>
              </a:ext>
            </a:extLst>
          </a:blip>
          <a:srcRect r="-25"/>
          <a:stretch/>
        </p:blipFill>
        <p:spPr>
          <a:xfrm>
            <a:off x="1524" y="-534"/>
            <a:ext cx="12188952" cy="6859069"/>
          </a:xfrm>
          <a:prstGeom prst="rect">
            <a:avLst/>
          </a:prstGeom>
        </p:spPr>
      </p:pic>
      <p:pic>
        <p:nvPicPr>
          <p:cNvPr id="29" name="Picture 28"/>
          <p:cNvPicPr>
            <a:picLocks noChangeAspect="1"/>
          </p:cNvPicPr>
          <p:nvPr/>
        </p:nvPicPr>
        <p:blipFill rotWithShape="1">
          <a:blip r:embed="rId4" cstate="print">
            <a:alphaModFix amt="80000"/>
            <a:extLst>
              <a:ext uri="{28A0092B-C50C-407E-A947-70E740481C1C}">
                <a14:useLocalDpi xmlns:a14="http://schemas.microsoft.com/office/drawing/2010/main"/>
              </a:ext>
            </a:extLst>
          </a:blip>
          <a:srcRect r="-25"/>
          <a:stretch/>
        </p:blipFill>
        <p:spPr>
          <a:xfrm>
            <a:off x="1524" y="2271899"/>
            <a:ext cx="12188952" cy="2506140"/>
          </a:xfrm>
          <a:prstGeom prst="rect">
            <a:avLst/>
          </a:prstGeom>
        </p:spPr>
      </p:pic>
      <p:sp>
        <p:nvSpPr>
          <p:cNvPr id="17" name="Rectangle 16"/>
          <p:cNvSpPr/>
          <p:nvPr/>
        </p:nvSpPr>
        <p:spPr>
          <a:xfrm>
            <a:off x="3049" y="4787066"/>
            <a:ext cx="12188952" cy="2075449"/>
          </a:xfrm>
          <a:prstGeom prst="rect">
            <a:avLst/>
          </a:prstGeom>
          <a:solidFill>
            <a:schemeClr val="bg1">
              <a:alpha val="70000"/>
            </a:schemeClr>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1" y="-4513"/>
            <a:ext cx="12192000" cy="2267384"/>
          </a:xfrm>
          <a:prstGeom prst="rect">
            <a:avLst/>
          </a:prstGeom>
          <a:solidFill>
            <a:schemeClr val="bg1">
              <a:alpha val="50000"/>
            </a:schemeClr>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ctrTitle"/>
          </p:nvPr>
        </p:nvSpPr>
        <p:spPr>
          <a:xfrm>
            <a:off x="617201" y="350062"/>
            <a:ext cx="10675088" cy="1310449"/>
          </a:xfrm>
        </p:spPr>
        <p:txBody>
          <a:bodyPr vert="horz" lIns="0" tIns="0" rIns="0" bIns="0" anchor="ctr">
            <a:noAutofit/>
          </a:bodyPr>
          <a:lstStyle/>
          <a:p>
            <a:pPr algn="l"/>
            <a:r>
              <a:rPr lang="en-US" sz="4400" b="1" i="1" dirty="0">
                <a:solidFill>
                  <a:srgbClr val="2F3590"/>
                </a:solidFill>
              </a:rPr>
              <a:t>St. </a:t>
            </a:r>
            <a:r>
              <a:rPr lang="en-US" sz="4400" b="1" i="1" dirty="0"/>
              <a:t>Tammany Parish </a:t>
            </a:r>
            <a:r>
              <a:rPr lang="en-US" sz="4400" b="1" i="1" dirty="0">
                <a:solidFill>
                  <a:srgbClr val="2F3590"/>
                </a:solidFill>
              </a:rPr>
              <a:t>Coastal Study </a:t>
            </a:r>
          </a:p>
        </p:txBody>
      </p:sp>
      <p:cxnSp>
        <p:nvCxnSpPr>
          <p:cNvPr id="19" name="Straight Connector 18"/>
          <p:cNvCxnSpPr/>
          <p:nvPr/>
        </p:nvCxnSpPr>
        <p:spPr>
          <a:xfrm>
            <a:off x="1524" y="2267384"/>
            <a:ext cx="12188952" cy="0"/>
          </a:xfrm>
          <a:prstGeom prst="line">
            <a:avLst/>
          </a:prstGeom>
          <a:ln w="38100" cmpd="sng">
            <a:solidFill>
              <a:srgbClr val="FFCB06"/>
            </a:solidFill>
            <a:prstDash val="solid"/>
          </a:ln>
          <a:effectLst/>
        </p:spPr>
        <p:style>
          <a:lnRef idx="2">
            <a:schemeClr val="accent1"/>
          </a:lnRef>
          <a:fillRef idx="0">
            <a:schemeClr val="accent1"/>
          </a:fillRef>
          <a:effectRef idx="1">
            <a:schemeClr val="accent1"/>
          </a:effectRef>
          <a:fontRef idx="minor">
            <a:schemeClr val="tx1"/>
          </a:fontRef>
        </p:style>
      </p:cxnSp>
      <p:sp>
        <p:nvSpPr>
          <p:cNvPr id="20" name="Parallelogram 19"/>
          <p:cNvSpPr/>
          <p:nvPr/>
        </p:nvSpPr>
        <p:spPr>
          <a:xfrm>
            <a:off x="5965437" y="2061152"/>
            <a:ext cx="6457168" cy="367044"/>
          </a:xfrm>
          <a:prstGeom prst="parallelogram">
            <a:avLst>
              <a:gd name="adj" fmla="val 38953"/>
            </a:avLst>
          </a:prstGeom>
          <a:solidFill>
            <a:srgbClr val="2F3590"/>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3" name="Parallelogram 22"/>
          <p:cNvSpPr/>
          <p:nvPr/>
        </p:nvSpPr>
        <p:spPr>
          <a:xfrm>
            <a:off x="-456780" y="4787066"/>
            <a:ext cx="2611763" cy="242711"/>
          </a:xfrm>
          <a:prstGeom prst="parallelogram">
            <a:avLst>
              <a:gd name="adj" fmla="val 38953"/>
            </a:avLst>
          </a:prstGeom>
          <a:solidFill>
            <a:srgbClr val="2F3590"/>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22" name="Straight Connector 21"/>
          <p:cNvCxnSpPr/>
          <p:nvPr/>
        </p:nvCxnSpPr>
        <p:spPr>
          <a:xfrm>
            <a:off x="0" y="4782552"/>
            <a:ext cx="12188952" cy="0"/>
          </a:xfrm>
          <a:prstGeom prst="line">
            <a:avLst/>
          </a:prstGeom>
          <a:ln w="38100" cmpd="sng">
            <a:solidFill>
              <a:srgbClr val="FFCB06"/>
            </a:solidFill>
            <a:prstDash val="solid"/>
          </a:ln>
          <a:effectLst/>
        </p:spPr>
        <p:style>
          <a:lnRef idx="2">
            <a:schemeClr val="accent1"/>
          </a:lnRef>
          <a:fillRef idx="0">
            <a:schemeClr val="accent1"/>
          </a:fillRef>
          <a:effectRef idx="1">
            <a:schemeClr val="accent1"/>
          </a:effectRef>
          <a:fontRef idx="minor">
            <a:schemeClr val="tx1"/>
          </a:fontRef>
        </p:style>
      </p:cxnSp>
      <p:sp>
        <p:nvSpPr>
          <p:cNvPr id="25" name="Title 2"/>
          <p:cNvSpPr txBox="1">
            <a:spLocks/>
          </p:cNvSpPr>
          <p:nvPr/>
        </p:nvSpPr>
        <p:spPr>
          <a:xfrm>
            <a:off x="7899608" y="2095310"/>
            <a:ext cx="3277730" cy="258276"/>
          </a:xfrm>
          <a:prstGeom prst="rect">
            <a:avLst/>
          </a:prstGeom>
          <a:noFill/>
          <a:ln>
            <a:noFill/>
          </a:ln>
        </p:spPr>
        <p:txBody>
          <a:bodyPr vert="horz" lIns="0" tIns="0" rIns="0" bIns="0" anchor="ctr">
            <a:noAutofit/>
          </a:bodyPr>
          <a:lstStyle>
            <a:lvl1pPr algn="ctr" rtl="0" eaLnBrk="1" latinLnBrk="0" hangingPunct="1">
              <a:spcBef>
                <a:spcPct val="0"/>
              </a:spcBef>
              <a:buNone/>
              <a:defRPr kumimoji="0" sz="4200" kern="1200">
                <a:ln>
                  <a:noFill/>
                </a:ln>
                <a:solidFill>
                  <a:srgbClr val="777777"/>
                </a:solidFill>
                <a:latin typeface="+mj-lt"/>
                <a:ea typeface="+mj-ea"/>
                <a:cs typeface="+mj-cs"/>
              </a:defRPr>
            </a:lvl1pPr>
          </a:lstStyle>
          <a:p>
            <a:pPr algn="r" defTabSz="914400"/>
            <a:endParaRPr lang="en-US" sz="1800" b="1" i="1" dirty="0">
              <a:solidFill>
                <a:schemeClr val="bg1"/>
              </a:solidFill>
            </a:endParaRPr>
          </a:p>
        </p:txBody>
      </p:sp>
    </p:spTree>
    <p:extLst>
      <p:ext uri="{BB962C8B-B14F-4D97-AF65-F5344CB8AC3E}">
        <p14:creationId xmlns:p14="http://schemas.microsoft.com/office/powerpoint/2010/main" val="2976990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00" y="74568"/>
            <a:ext cx="7309685" cy="725882"/>
          </a:xfrm>
        </p:spPr>
        <p:txBody>
          <a:bodyPr>
            <a:normAutofit/>
          </a:bodyPr>
          <a:lstStyle/>
          <a:p>
            <a:r>
              <a:rPr lang="en-US" dirty="0"/>
              <a:t>St. Tammany Parish Coastal Study</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56313" y="1452880"/>
            <a:ext cx="7016970" cy="40190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1" name="TextBox 30"/>
          <p:cNvSpPr txBox="1"/>
          <p:nvPr/>
        </p:nvSpPr>
        <p:spPr>
          <a:xfrm>
            <a:off x="5931878" y="2630106"/>
            <a:ext cx="1267091" cy="276999"/>
          </a:xfrm>
          <a:prstGeom prst="rect">
            <a:avLst/>
          </a:prstGeom>
          <a:noFill/>
        </p:spPr>
        <p:txBody>
          <a:bodyPr wrap="square" rtlCol="0">
            <a:spAutoFit/>
          </a:bodyPr>
          <a:lstStyle/>
          <a:p>
            <a:r>
              <a:rPr lang="en-US" sz="1200" b="1" dirty="0">
                <a:solidFill>
                  <a:srgbClr val="FFFF00">
                    <a:alpha val="75000"/>
                  </a:srgbClr>
                </a:solidFill>
                <a:latin typeface="+mj-lt"/>
              </a:rPr>
              <a:t>Mandeville</a:t>
            </a:r>
          </a:p>
        </p:txBody>
      </p:sp>
      <p:sp>
        <p:nvSpPr>
          <p:cNvPr id="32" name="TextBox 31"/>
          <p:cNvSpPr txBox="1"/>
          <p:nvPr/>
        </p:nvSpPr>
        <p:spPr>
          <a:xfrm>
            <a:off x="9149464" y="3698462"/>
            <a:ext cx="1267091" cy="276999"/>
          </a:xfrm>
          <a:prstGeom prst="rect">
            <a:avLst/>
          </a:prstGeom>
          <a:noFill/>
        </p:spPr>
        <p:txBody>
          <a:bodyPr wrap="square" rtlCol="0">
            <a:spAutoFit/>
          </a:bodyPr>
          <a:lstStyle/>
          <a:p>
            <a:r>
              <a:rPr lang="en-US" sz="1200" b="1" dirty="0">
                <a:solidFill>
                  <a:srgbClr val="FFFF00">
                    <a:alpha val="75000"/>
                  </a:srgbClr>
                </a:solidFill>
                <a:latin typeface="+mj-lt"/>
              </a:rPr>
              <a:t>Slidell</a:t>
            </a:r>
          </a:p>
        </p:txBody>
      </p:sp>
      <p:sp>
        <p:nvSpPr>
          <p:cNvPr id="17" name="Oval 16"/>
          <p:cNvSpPr/>
          <p:nvPr/>
        </p:nvSpPr>
        <p:spPr>
          <a:xfrm>
            <a:off x="9054830" y="3826444"/>
            <a:ext cx="116707" cy="116707"/>
          </a:xfrm>
          <a:prstGeom prst="ellipse">
            <a:avLst/>
          </a:prstGeom>
          <a:solidFill>
            <a:schemeClr val="bg1"/>
          </a:solidFill>
          <a:ln>
            <a:solidFill>
              <a:srgbClr val="2F3590"/>
            </a:solid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33" name="Title 2">
            <a:extLst>
              <a:ext uri="{FF2B5EF4-FFF2-40B4-BE49-F238E27FC236}">
                <a16:creationId xmlns:a16="http://schemas.microsoft.com/office/drawing/2014/main" id="{3FB79A03-AB3E-4B8A-82D9-450BE59B2D20}"/>
              </a:ext>
            </a:extLst>
          </p:cNvPr>
          <p:cNvSpPr txBox="1">
            <a:spLocks/>
          </p:cNvSpPr>
          <p:nvPr/>
        </p:nvSpPr>
        <p:spPr>
          <a:xfrm>
            <a:off x="8552065" y="859762"/>
            <a:ext cx="3277730" cy="258276"/>
          </a:xfrm>
          <a:prstGeom prst="rect">
            <a:avLst/>
          </a:prstGeom>
          <a:noFill/>
          <a:ln>
            <a:noFill/>
          </a:ln>
        </p:spPr>
        <p:txBody>
          <a:bodyPr vert="horz" lIns="0" tIns="0" rIns="0" bIns="0" anchor="ctr">
            <a:noAutofit/>
          </a:bodyPr>
          <a:lstStyle>
            <a:lvl1pPr algn="ctr" rtl="0" eaLnBrk="1" latinLnBrk="0" hangingPunct="1">
              <a:spcBef>
                <a:spcPct val="0"/>
              </a:spcBef>
              <a:buNone/>
              <a:defRPr kumimoji="0" sz="4200" kern="1200">
                <a:ln>
                  <a:noFill/>
                </a:ln>
                <a:solidFill>
                  <a:srgbClr val="777777"/>
                </a:solidFill>
                <a:latin typeface="+mj-lt"/>
                <a:ea typeface="+mj-ea"/>
                <a:cs typeface="+mj-cs"/>
              </a:defRPr>
            </a:lvl1pPr>
          </a:lstStyle>
          <a:p>
            <a:pPr algn="r" defTabSz="914400"/>
            <a:endParaRPr lang="en-US" sz="1600" i="1" dirty="0">
              <a:solidFill>
                <a:srgbClr val="FFFF00"/>
              </a:solidFill>
            </a:endParaRPr>
          </a:p>
        </p:txBody>
      </p:sp>
      <p:pic>
        <p:nvPicPr>
          <p:cNvPr id="30" name="Picture 29">
            <a:extLst>
              <a:ext uri="{FF2B5EF4-FFF2-40B4-BE49-F238E27FC236}">
                <a16:creationId xmlns:a16="http://schemas.microsoft.com/office/drawing/2014/main" id="{E17F44F7-2621-4658-8F64-86137E9E8A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67550" y="1452880"/>
            <a:ext cx="962245" cy="962245"/>
          </a:xfrm>
          <a:prstGeom prst="rect">
            <a:avLst/>
          </a:prstGeom>
        </p:spPr>
      </p:pic>
      <p:grpSp>
        <p:nvGrpSpPr>
          <p:cNvPr id="16" name="Group 15">
            <a:extLst>
              <a:ext uri="{FF2B5EF4-FFF2-40B4-BE49-F238E27FC236}">
                <a16:creationId xmlns:a16="http://schemas.microsoft.com/office/drawing/2014/main" id="{E587B528-0076-4B9B-A17A-39E98D7F0152}"/>
              </a:ext>
            </a:extLst>
          </p:cNvPr>
          <p:cNvGrpSpPr/>
          <p:nvPr/>
        </p:nvGrpSpPr>
        <p:grpSpPr>
          <a:xfrm>
            <a:off x="203198" y="6253726"/>
            <a:ext cx="2623164" cy="491066"/>
            <a:chOff x="203199" y="6242756"/>
            <a:chExt cx="2166899" cy="491066"/>
          </a:xfrm>
        </p:grpSpPr>
        <p:cxnSp>
          <p:nvCxnSpPr>
            <p:cNvPr id="18" name="Straight Connector 17">
              <a:extLst>
                <a:ext uri="{FF2B5EF4-FFF2-40B4-BE49-F238E27FC236}">
                  <a16:creationId xmlns:a16="http://schemas.microsoft.com/office/drawing/2014/main" id="{D471617E-FACF-4D35-A6C3-EB3C87C498AE}"/>
                </a:ext>
              </a:extLst>
            </p:cNvPr>
            <p:cNvCxnSpPr/>
            <p:nvPr userDrawn="1"/>
          </p:nvCxnSpPr>
          <p:spPr>
            <a:xfrm flipV="1">
              <a:off x="2370098" y="6242756"/>
              <a:ext cx="0" cy="491066"/>
            </a:xfrm>
            <a:prstGeom prst="line">
              <a:avLst/>
            </a:prstGeom>
            <a:ln w="19050">
              <a:solidFill>
                <a:srgbClr val="2F3590"/>
              </a:solidFill>
            </a:ln>
          </p:spPr>
          <p:style>
            <a:lnRef idx="1">
              <a:schemeClr val="dk1"/>
            </a:lnRef>
            <a:fillRef idx="0">
              <a:schemeClr val="dk1"/>
            </a:fillRef>
            <a:effectRef idx="0">
              <a:schemeClr val="dk1"/>
            </a:effectRef>
            <a:fontRef idx="minor">
              <a:schemeClr val="tx1"/>
            </a:fontRef>
          </p:style>
        </p:cxnSp>
        <p:pic>
          <p:nvPicPr>
            <p:cNvPr id="20" name="Picture 19">
              <a:extLst>
                <a:ext uri="{FF2B5EF4-FFF2-40B4-BE49-F238E27FC236}">
                  <a16:creationId xmlns:a16="http://schemas.microsoft.com/office/drawing/2014/main" id="{2E9945B3-7C3F-4447-B983-F08DCAF1997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03199" y="6319969"/>
              <a:ext cx="2060082" cy="336639"/>
            </a:xfrm>
            <a:prstGeom prst="rect">
              <a:avLst/>
            </a:prstGeom>
          </p:spPr>
        </p:pic>
      </p:grpSp>
      <p:sp>
        <p:nvSpPr>
          <p:cNvPr id="5" name="TextBox 4">
            <a:extLst>
              <a:ext uri="{FF2B5EF4-FFF2-40B4-BE49-F238E27FC236}">
                <a16:creationId xmlns:a16="http://schemas.microsoft.com/office/drawing/2014/main" id="{77401FB0-2232-4A12-923C-35771A159FBC}"/>
              </a:ext>
            </a:extLst>
          </p:cNvPr>
          <p:cNvSpPr txBox="1"/>
          <p:nvPr/>
        </p:nvSpPr>
        <p:spPr>
          <a:xfrm>
            <a:off x="274589" y="2958297"/>
            <a:ext cx="4358030" cy="2492990"/>
          </a:xfrm>
          <a:prstGeom prst="rect">
            <a:avLst/>
          </a:prstGeom>
          <a:noFill/>
        </p:spPr>
        <p:txBody>
          <a:bodyPr wrap="square" rtlCol="0">
            <a:spAutoFit/>
          </a:bodyPr>
          <a:lstStyle/>
          <a:p>
            <a:r>
              <a:rPr lang="en-US" sz="2400" b="1" u="sng" dirty="0"/>
              <a:t>Project Area </a:t>
            </a:r>
          </a:p>
          <a:p>
            <a:pPr marL="285750" indent="-285750">
              <a:buFont typeface="Arial" panose="020B0604020202020204" pitchFamily="34" charset="0"/>
              <a:buChar char="•"/>
            </a:pPr>
            <a:r>
              <a:rPr lang="en-US" sz="2400" dirty="0"/>
              <a:t>Area South of Interstate 12</a:t>
            </a:r>
          </a:p>
          <a:p>
            <a:endParaRPr lang="en-US" sz="1200" dirty="0"/>
          </a:p>
          <a:p>
            <a:r>
              <a:rPr lang="en-US" sz="2400" b="1" u="sng" dirty="0"/>
              <a:t>Scope of Project</a:t>
            </a:r>
          </a:p>
          <a:p>
            <a:pPr marL="342900" indent="-342900">
              <a:buFont typeface="Arial" panose="020B0604020202020204" pitchFamily="34" charset="0"/>
              <a:buChar char="•"/>
            </a:pPr>
            <a:r>
              <a:rPr lang="en-US" sz="2400" dirty="0"/>
              <a:t>Coastal Storm Risk Reduction</a:t>
            </a:r>
          </a:p>
          <a:p>
            <a:pPr marL="342900" indent="-342900">
              <a:buFont typeface="Arial" panose="020B0604020202020204" pitchFamily="34" charset="0"/>
              <a:buChar char="•"/>
            </a:pPr>
            <a:r>
              <a:rPr lang="en-US" sz="2400" dirty="0"/>
              <a:t>Coastal Resilience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p:txBody>
      </p:sp>
      <p:sp>
        <p:nvSpPr>
          <p:cNvPr id="13" name="TextBox 12">
            <a:extLst>
              <a:ext uri="{FF2B5EF4-FFF2-40B4-BE49-F238E27FC236}">
                <a16:creationId xmlns:a16="http://schemas.microsoft.com/office/drawing/2014/main" id="{A13CF552-6C3E-4868-937A-9250B5A48974}"/>
              </a:ext>
            </a:extLst>
          </p:cNvPr>
          <p:cNvSpPr txBox="1"/>
          <p:nvPr/>
        </p:nvSpPr>
        <p:spPr>
          <a:xfrm>
            <a:off x="181999" y="1452880"/>
            <a:ext cx="4450620" cy="1200329"/>
          </a:xfrm>
          <a:prstGeom prst="rect">
            <a:avLst/>
          </a:prstGeom>
          <a:noFill/>
        </p:spPr>
        <p:txBody>
          <a:bodyPr wrap="square" rtlCol="0">
            <a:spAutoFit/>
          </a:bodyPr>
          <a:lstStyle/>
          <a:p>
            <a:r>
              <a:rPr lang="en-US" sz="2400" dirty="0"/>
              <a:t>A collaborative effort between STPG and STLDCD, made possible with funding from CPRA. </a:t>
            </a:r>
            <a:endParaRPr lang="en-US" sz="2400" dirty="0">
              <a:solidFill>
                <a:srgbClr val="2F3590"/>
              </a:solidFill>
            </a:endParaRPr>
          </a:p>
        </p:txBody>
      </p:sp>
    </p:spTree>
    <p:extLst>
      <p:ext uri="{BB962C8B-B14F-4D97-AF65-F5344CB8AC3E}">
        <p14:creationId xmlns:p14="http://schemas.microsoft.com/office/powerpoint/2010/main" val="1434676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9DB32B-0A1D-4C50-942F-DA95EA92B653}"/>
              </a:ext>
            </a:extLst>
          </p:cNvPr>
          <p:cNvSpPr>
            <a:spLocks noGrp="1"/>
          </p:cNvSpPr>
          <p:nvPr>
            <p:ph type="title"/>
          </p:nvPr>
        </p:nvSpPr>
        <p:spPr>
          <a:xfrm>
            <a:off x="203200" y="160296"/>
            <a:ext cx="9687420" cy="725882"/>
          </a:xfrm>
        </p:spPr>
        <p:txBody>
          <a:bodyPr/>
          <a:lstStyle/>
          <a:p>
            <a:r>
              <a:rPr lang="en-US" dirty="0"/>
              <a:t>2017 CPRA Master Plan Risk Reduction Projects</a:t>
            </a:r>
          </a:p>
        </p:txBody>
      </p:sp>
      <p:grpSp>
        <p:nvGrpSpPr>
          <p:cNvPr id="37" name="Group 36">
            <a:extLst>
              <a:ext uri="{FF2B5EF4-FFF2-40B4-BE49-F238E27FC236}">
                <a16:creationId xmlns:a16="http://schemas.microsoft.com/office/drawing/2014/main" id="{EBE567B3-215F-42F3-A53A-34C3D095654B}"/>
              </a:ext>
            </a:extLst>
          </p:cNvPr>
          <p:cNvGrpSpPr/>
          <p:nvPr/>
        </p:nvGrpSpPr>
        <p:grpSpPr>
          <a:xfrm>
            <a:off x="77837" y="1674854"/>
            <a:ext cx="4984494" cy="1235366"/>
            <a:chOff x="48819" y="1530372"/>
            <a:chExt cx="5486349" cy="1235366"/>
          </a:xfrm>
        </p:grpSpPr>
        <p:pic>
          <p:nvPicPr>
            <p:cNvPr id="7" name="Picture 6">
              <a:extLst>
                <a:ext uri="{FF2B5EF4-FFF2-40B4-BE49-F238E27FC236}">
                  <a16:creationId xmlns:a16="http://schemas.microsoft.com/office/drawing/2014/main" id="{AACA4E30-6104-4868-A06D-3DB24D957622}"/>
                </a:ext>
              </a:extLst>
            </p:cNvPr>
            <p:cNvPicPr>
              <a:picLocks noChangeAspect="1"/>
            </p:cNvPicPr>
            <p:nvPr/>
          </p:nvPicPr>
          <p:blipFill rotWithShape="1">
            <a:blip r:embed="rId3"/>
            <a:srcRect l="2923" t="12731" r="76192" b="71857"/>
            <a:stretch/>
          </p:blipFill>
          <p:spPr>
            <a:xfrm>
              <a:off x="48819" y="1530372"/>
              <a:ext cx="5486349" cy="1235366"/>
            </a:xfrm>
            <a:prstGeom prst="rect">
              <a:avLst/>
            </a:prstGeom>
          </p:spPr>
        </p:pic>
        <p:cxnSp>
          <p:nvCxnSpPr>
            <p:cNvPr id="18" name="Straight Connector 17">
              <a:extLst>
                <a:ext uri="{FF2B5EF4-FFF2-40B4-BE49-F238E27FC236}">
                  <a16:creationId xmlns:a16="http://schemas.microsoft.com/office/drawing/2014/main" id="{DAA145EF-AB59-4215-A535-56E9D86E4A82}"/>
                </a:ext>
              </a:extLst>
            </p:cNvPr>
            <p:cNvCxnSpPr>
              <a:cxnSpLocks/>
            </p:cNvCxnSpPr>
            <p:nvPr/>
          </p:nvCxnSpPr>
          <p:spPr>
            <a:xfrm>
              <a:off x="143823" y="1840665"/>
              <a:ext cx="2088738" cy="0"/>
            </a:xfrm>
            <a:prstGeom prst="line">
              <a:avLst/>
            </a:prstGeom>
            <a:ln w="19050">
              <a:solidFill>
                <a:schemeClr val="tx1"/>
              </a:solidFill>
              <a:prstDash val="solid"/>
            </a:ln>
          </p:spPr>
          <p:style>
            <a:lnRef idx="2">
              <a:schemeClr val="accent1"/>
            </a:lnRef>
            <a:fillRef idx="0">
              <a:schemeClr val="accent1"/>
            </a:fillRef>
            <a:effectRef idx="1">
              <a:schemeClr val="accent1"/>
            </a:effectRef>
            <a:fontRef idx="minor">
              <a:schemeClr val="tx1"/>
            </a:fontRef>
          </p:style>
        </p:cxnSp>
      </p:grpSp>
      <p:grpSp>
        <p:nvGrpSpPr>
          <p:cNvPr id="36" name="Group 35">
            <a:extLst>
              <a:ext uri="{FF2B5EF4-FFF2-40B4-BE49-F238E27FC236}">
                <a16:creationId xmlns:a16="http://schemas.microsoft.com/office/drawing/2014/main" id="{02D9FBE9-F055-440A-BBB0-0C5F1176DF1F}"/>
              </a:ext>
            </a:extLst>
          </p:cNvPr>
          <p:cNvGrpSpPr/>
          <p:nvPr/>
        </p:nvGrpSpPr>
        <p:grpSpPr>
          <a:xfrm>
            <a:off x="5306750" y="1849589"/>
            <a:ext cx="6773392" cy="4917572"/>
            <a:chOff x="5663093" y="2106367"/>
            <a:chExt cx="6494623" cy="4844634"/>
          </a:xfrm>
        </p:grpSpPr>
        <p:grpSp>
          <p:nvGrpSpPr>
            <p:cNvPr id="32" name="Group 31">
              <a:extLst>
                <a:ext uri="{FF2B5EF4-FFF2-40B4-BE49-F238E27FC236}">
                  <a16:creationId xmlns:a16="http://schemas.microsoft.com/office/drawing/2014/main" id="{67CD9D89-1C5B-4A47-B1F2-AA47371E59F9}"/>
                </a:ext>
              </a:extLst>
            </p:cNvPr>
            <p:cNvGrpSpPr/>
            <p:nvPr/>
          </p:nvGrpSpPr>
          <p:grpSpPr>
            <a:xfrm>
              <a:off x="6113751" y="5985159"/>
              <a:ext cx="6043965" cy="965842"/>
              <a:chOff x="6125626" y="5985159"/>
              <a:chExt cx="6043965" cy="965842"/>
            </a:xfrm>
          </p:grpSpPr>
          <p:pic>
            <p:nvPicPr>
              <p:cNvPr id="26" name="Picture 25">
                <a:extLst>
                  <a:ext uri="{FF2B5EF4-FFF2-40B4-BE49-F238E27FC236}">
                    <a16:creationId xmlns:a16="http://schemas.microsoft.com/office/drawing/2014/main" id="{E60EE1B3-2AA3-4296-87DF-C54DD6D27AE6}"/>
                  </a:ext>
                </a:extLst>
              </p:cNvPr>
              <p:cNvPicPr>
                <a:picLocks noChangeAspect="1"/>
              </p:cNvPicPr>
              <p:nvPr/>
            </p:nvPicPr>
            <p:blipFill rotWithShape="1">
              <a:blip r:embed="rId4"/>
              <a:srcRect l="3507" t="28793" r="51883" b="48323"/>
              <a:stretch/>
            </p:blipFill>
            <p:spPr>
              <a:xfrm>
                <a:off x="6125626" y="6089807"/>
                <a:ext cx="5474525" cy="851317"/>
              </a:xfrm>
              <a:prstGeom prst="rect">
                <a:avLst/>
              </a:prstGeom>
            </p:spPr>
          </p:pic>
          <p:pic>
            <p:nvPicPr>
              <p:cNvPr id="31" name="Picture 30">
                <a:extLst>
                  <a:ext uri="{FF2B5EF4-FFF2-40B4-BE49-F238E27FC236}">
                    <a16:creationId xmlns:a16="http://schemas.microsoft.com/office/drawing/2014/main" id="{A8477D5B-23A3-45B9-814A-9D93243576AF}"/>
                  </a:ext>
                </a:extLst>
              </p:cNvPr>
              <p:cNvPicPr>
                <a:picLocks noChangeAspect="1"/>
              </p:cNvPicPr>
              <p:nvPr/>
            </p:nvPicPr>
            <p:blipFill rotWithShape="1">
              <a:blip r:embed="rId5"/>
              <a:srcRect l="24156" t="12212" r="48474" b="74181"/>
              <a:stretch/>
            </p:blipFill>
            <p:spPr>
              <a:xfrm>
                <a:off x="11589857" y="5985159"/>
                <a:ext cx="579734" cy="965842"/>
              </a:xfrm>
              <a:prstGeom prst="rect">
                <a:avLst/>
              </a:prstGeom>
            </p:spPr>
          </p:pic>
        </p:grpSp>
        <p:grpSp>
          <p:nvGrpSpPr>
            <p:cNvPr id="34" name="Group 33">
              <a:extLst>
                <a:ext uri="{FF2B5EF4-FFF2-40B4-BE49-F238E27FC236}">
                  <a16:creationId xmlns:a16="http://schemas.microsoft.com/office/drawing/2014/main" id="{AEF61E9F-B9CC-4A87-91E0-4A127359207B}"/>
                </a:ext>
              </a:extLst>
            </p:cNvPr>
            <p:cNvGrpSpPr/>
            <p:nvPr/>
          </p:nvGrpSpPr>
          <p:grpSpPr>
            <a:xfrm>
              <a:off x="5663093" y="2106367"/>
              <a:ext cx="6494592" cy="4834757"/>
              <a:chOff x="5674968" y="2106367"/>
              <a:chExt cx="6494592" cy="4834757"/>
            </a:xfrm>
          </p:grpSpPr>
          <p:grpSp>
            <p:nvGrpSpPr>
              <p:cNvPr id="30" name="Group 29">
                <a:extLst>
                  <a:ext uri="{FF2B5EF4-FFF2-40B4-BE49-F238E27FC236}">
                    <a16:creationId xmlns:a16="http://schemas.microsoft.com/office/drawing/2014/main" id="{94E32F0D-7876-494E-A035-D88B7ADFA82C}"/>
                  </a:ext>
                </a:extLst>
              </p:cNvPr>
              <p:cNvGrpSpPr/>
              <p:nvPr/>
            </p:nvGrpSpPr>
            <p:grpSpPr>
              <a:xfrm>
                <a:off x="5674968" y="2106367"/>
                <a:ext cx="6494592" cy="4834757"/>
                <a:chOff x="5539579" y="2023240"/>
                <a:chExt cx="6494592" cy="4834757"/>
              </a:xfrm>
            </p:grpSpPr>
            <p:pic>
              <p:nvPicPr>
                <p:cNvPr id="5" name="Picture 4">
                  <a:extLst>
                    <a:ext uri="{FF2B5EF4-FFF2-40B4-BE49-F238E27FC236}">
                      <a16:creationId xmlns:a16="http://schemas.microsoft.com/office/drawing/2014/main" id="{D361426A-AF1C-4ADC-83F6-CD346AE71E3B}"/>
                    </a:ext>
                  </a:extLst>
                </p:cNvPr>
                <p:cNvPicPr>
                  <a:picLocks noChangeAspect="1"/>
                </p:cNvPicPr>
                <p:nvPr/>
              </p:nvPicPr>
              <p:blipFill rotWithShape="1">
                <a:blip r:embed="rId6"/>
                <a:srcRect l="26207" t="30653" r="51376" b="24196"/>
                <a:stretch/>
              </p:blipFill>
              <p:spPr>
                <a:xfrm>
                  <a:off x="5541931" y="2023240"/>
                  <a:ext cx="6492240" cy="3989914"/>
                </a:xfrm>
                <a:prstGeom prst="rect">
                  <a:avLst/>
                </a:prstGeom>
              </p:spPr>
            </p:pic>
            <p:pic>
              <p:nvPicPr>
                <p:cNvPr id="29" name="Picture 28">
                  <a:extLst>
                    <a:ext uri="{FF2B5EF4-FFF2-40B4-BE49-F238E27FC236}">
                      <a16:creationId xmlns:a16="http://schemas.microsoft.com/office/drawing/2014/main" id="{FC8DC084-47AF-4355-B413-ECF13E27DB14}"/>
                    </a:ext>
                  </a:extLst>
                </p:cNvPr>
                <p:cNvPicPr>
                  <a:picLocks noChangeAspect="1"/>
                </p:cNvPicPr>
                <p:nvPr/>
              </p:nvPicPr>
              <p:blipFill rotWithShape="1">
                <a:blip r:embed="rId5"/>
                <a:srcRect l="24156" t="12212" r="48474" b="74181"/>
                <a:stretch/>
              </p:blipFill>
              <p:spPr>
                <a:xfrm>
                  <a:off x="5539579" y="6006681"/>
                  <a:ext cx="452035" cy="851316"/>
                </a:xfrm>
                <a:prstGeom prst="rect">
                  <a:avLst/>
                </a:prstGeom>
              </p:spPr>
            </p:pic>
          </p:grpSp>
          <p:sp>
            <p:nvSpPr>
              <p:cNvPr id="33" name="TextBox 32">
                <a:extLst>
                  <a:ext uri="{FF2B5EF4-FFF2-40B4-BE49-F238E27FC236}">
                    <a16:creationId xmlns:a16="http://schemas.microsoft.com/office/drawing/2014/main" id="{805B4043-1FEA-4EE3-B1FC-6451020E51F0}"/>
                  </a:ext>
                </a:extLst>
              </p:cNvPr>
              <p:cNvSpPr txBox="1"/>
              <p:nvPr/>
            </p:nvSpPr>
            <p:spPr>
              <a:xfrm>
                <a:off x="6222676" y="5735782"/>
                <a:ext cx="1524969"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Project Types</a:t>
                </a:r>
              </a:p>
            </p:txBody>
          </p:sp>
        </p:grpSp>
      </p:grpSp>
      <p:pic>
        <p:nvPicPr>
          <p:cNvPr id="25" name="Picture 24">
            <a:extLst>
              <a:ext uri="{FF2B5EF4-FFF2-40B4-BE49-F238E27FC236}">
                <a16:creationId xmlns:a16="http://schemas.microsoft.com/office/drawing/2014/main" id="{C902E09D-B420-4467-B37C-B4EB39326128}"/>
              </a:ext>
            </a:extLst>
          </p:cNvPr>
          <p:cNvPicPr>
            <a:picLocks noChangeAspect="1"/>
          </p:cNvPicPr>
          <p:nvPr/>
        </p:nvPicPr>
        <p:blipFill rotWithShape="1">
          <a:blip r:embed="rId7"/>
          <a:srcRect l="1320" t="48717" r="46707" b="22036"/>
          <a:stretch/>
        </p:blipFill>
        <p:spPr>
          <a:xfrm>
            <a:off x="5304296" y="1203209"/>
            <a:ext cx="6775846" cy="1163434"/>
          </a:xfrm>
          <a:prstGeom prst="rect">
            <a:avLst/>
          </a:prstGeom>
        </p:spPr>
      </p:pic>
      <p:pic>
        <p:nvPicPr>
          <p:cNvPr id="16" name="Picture 15">
            <a:extLst>
              <a:ext uri="{FF2B5EF4-FFF2-40B4-BE49-F238E27FC236}">
                <a16:creationId xmlns:a16="http://schemas.microsoft.com/office/drawing/2014/main" id="{4D500BD7-6300-4774-BE5B-88CFC371BE30}"/>
              </a:ext>
            </a:extLst>
          </p:cNvPr>
          <p:cNvPicPr>
            <a:picLocks noChangeAspect="1"/>
          </p:cNvPicPr>
          <p:nvPr/>
        </p:nvPicPr>
        <p:blipFill rotWithShape="1">
          <a:blip r:embed="rId3"/>
          <a:srcRect l="2718" t="26794" r="76397" b="39846"/>
          <a:stretch/>
        </p:blipFill>
        <p:spPr>
          <a:xfrm>
            <a:off x="77836" y="3121055"/>
            <a:ext cx="4984494" cy="2429392"/>
          </a:xfrm>
          <a:prstGeom prst="rect">
            <a:avLst/>
          </a:prstGeom>
        </p:spPr>
      </p:pic>
    </p:spTree>
    <p:extLst>
      <p:ext uri="{BB962C8B-B14F-4D97-AF65-F5344CB8AC3E}">
        <p14:creationId xmlns:p14="http://schemas.microsoft.com/office/powerpoint/2010/main" val="2772713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cstate="print">
            <a:alphaModFix amt="50000"/>
            <a:extLst>
              <a:ext uri="{28A0092B-C50C-407E-A947-70E740481C1C}">
                <a14:useLocalDpi xmlns:a14="http://schemas.microsoft.com/office/drawing/2010/main"/>
              </a:ext>
            </a:extLst>
          </a:blip>
          <a:srcRect r="-25"/>
          <a:stretch/>
        </p:blipFill>
        <p:spPr>
          <a:xfrm>
            <a:off x="1524" y="-534"/>
            <a:ext cx="12188952" cy="6859069"/>
          </a:xfrm>
          <a:prstGeom prst="rect">
            <a:avLst/>
          </a:prstGeom>
        </p:spPr>
      </p:pic>
      <p:pic>
        <p:nvPicPr>
          <p:cNvPr id="29" name="Picture 28"/>
          <p:cNvPicPr>
            <a:picLocks noChangeAspect="1"/>
          </p:cNvPicPr>
          <p:nvPr/>
        </p:nvPicPr>
        <p:blipFill rotWithShape="1">
          <a:blip r:embed="rId4" cstate="print">
            <a:alphaModFix amt="80000"/>
            <a:extLst>
              <a:ext uri="{28A0092B-C50C-407E-A947-70E740481C1C}">
                <a14:useLocalDpi xmlns:a14="http://schemas.microsoft.com/office/drawing/2010/main"/>
              </a:ext>
            </a:extLst>
          </a:blip>
          <a:srcRect r="-25"/>
          <a:stretch/>
        </p:blipFill>
        <p:spPr>
          <a:xfrm>
            <a:off x="1524" y="2271899"/>
            <a:ext cx="12188952" cy="2506140"/>
          </a:xfrm>
          <a:prstGeom prst="rect">
            <a:avLst/>
          </a:prstGeom>
        </p:spPr>
      </p:pic>
      <p:sp>
        <p:nvSpPr>
          <p:cNvPr id="17" name="Rectangle 16"/>
          <p:cNvSpPr/>
          <p:nvPr/>
        </p:nvSpPr>
        <p:spPr>
          <a:xfrm>
            <a:off x="3049" y="4787066"/>
            <a:ext cx="12188952" cy="2075449"/>
          </a:xfrm>
          <a:prstGeom prst="rect">
            <a:avLst/>
          </a:prstGeom>
          <a:solidFill>
            <a:schemeClr val="bg1">
              <a:alpha val="70000"/>
            </a:schemeClr>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1" y="-4513"/>
            <a:ext cx="12192000" cy="2267384"/>
          </a:xfrm>
          <a:prstGeom prst="rect">
            <a:avLst/>
          </a:prstGeom>
          <a:solidFill>
            <a:schemeClr val="bg1">
              <a:alpha val="50000"/>
            </a:schemeClr>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ctrTitle"/>
          </p:nvPr>
        </p:nvSpPr>
        <p:spPr>
          <a:xfrm>
            <a:off x="617200" y="350062"/>
            <a:ext cx="11370667" cy="1310449"/>
          </a:xfrm>
        </p:spPr>
        <p:txBody>
          <a:bodyPr vert="horz" lIns="0" tIns="0" rIns="0" bIns="0" anchor="ctr">
            <a:noAutofit/>
          </a:bodyPr>
          <a:lstStyle/>
          <a:p>
            <a:pPr algn="l"/>
            <a:r>
              <a:rPr lang="en-US" sz="4400" b="1" i="1" dirty="0">
                <a:solidFill>
                  <a:srgbClr val="2F3590"/>
                </a:solidFill>
              </a:rPr>
              <a:t>FLOOD RISK REDUCTION – STRUCTURAL </a:t>
            </a:r>
          </a:p>
        </p:txBody>
      </p:sp>
      <p:cxnSp>
        <p:nvCxnSpPr>
          <p:cNvPr id="19" name="Straight Connector 18"/>
          <p:cNvCxnSpPr/>
          <p:nvPr/>
        </p:nvCxnSpPr>
        <p:spPr>
          <a:xfrm>
            <a:off x="1524" y="2267384"/>
            <a:ext cx="12188952" cy="0"/>
          </a:xfrm>
          <a:prstGeom prst="line">
            <a:avLst/>
          </a:prstGeom>
          <a:ln w="38100" cmpd="sng">
            <a:solidFill>
              <a:srgbClr val="FFCB06"/>
            </a:solidFill>
            <a:prstDash val="solid"/>
          </a:ln>
          <a:effectLst/>
        </p:spPr>
        <p:style>
          <a:lnRef idx="2">
            <a:schemeClr val="accent1"/>
          </a:lnRef>
          <a:fillRef idx="0">
            <a:schemeClr val="accent1"/>
          </a:fillRef>
          <a:effectRef idx="1">
            <a:schemeClr val="accent1"/>
          </a:effectRef>
          <a:fontRef idx="minor">
            <a:schemeClr val="tx1"/>
          </a:fontRef>
        </p:style>
      </p:cxnSp>
      <p:sp>
        <p:nvSpPr>
          <p:cNvPr id="20" name="Parallelogram 19"/>
          <p:cNvSpPr/>
          <p:nvPr/>
        </p:nvSpPr>
        <p:spPr>
          <a:xfrm>
            <a:off x="5965437" y="2061152"/>
            <a:ext cx="6457168" cy="367044"/>
          </a:xfrm>
          <a:prstGeom prst="parallelogram">
            <a:avLst>
              <a:gd name="adj" fmla="val 38953"/>
            </a:avLst>
          </a:prstGeom>
          <a:solidFill>
            <a:srgbClr val="2F3590"/>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3" name="Parallelogram 22"/>
          <p:cNvSpPr/>
          <p:nvPr/>
        </p:nvSpPr>
        <p:spPr>
          <a:xfrm>
            <a:off x="-456780" y="4787066"/>
            <a:ext cx="2611763" cy="242711"/>
          </a:xfrm>
          <a:prstGeom prst="parallelogram">
            <a:avLst>
              <a:gd name="adj" fmla="val 38953"/>
            </a:avLst>
          </a:prstGeom>
          <a:solidFill>
            <a:srgbClr val="2F3590"/>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22" name="Straight Connector 21"/>
          <p:cNvCxnSpPr/>
          <p:nvPr/>
        </p:nvCxnSpPr>
        <p:spPr>
          <a:xfrm>
            <a:off x="0" y="4782552"/>
            <a:ext cx="12188952" cy="0"/>
          </a:xfrm>
          <a:prstGeom prst="line">
            <a:avLst/>
          </a:prstGeom>
          <a:ln w="38100" cmpd="sng">
            <a:solidFill>
              <a:srgbClr val="FFCB06"/>
            </a:solidFill>
            <a:prstDash val="solid"/>
          </a:ln>
          <a:effectLst/>
        </p:spPr>
        <p:style>
          <a:lnRef idx="2">
            <a:schemeClr val="accent1"/>
          </a:lnRef>
          <a:fillRef idx="0">
            <a:schemeClr val="accent1"/>
          </a:fillRef>
          <a:effectRef idx="1">
            <a:schemeClr val="accent1"/>
          </a:effectRef>
          <a:fontRef idx="minor">
            <a:schemeClr val="tx1"/>
          </a:fontRef>
        </p:style>
      </p:cxnSp>
      <p:sp>
        <p:nvSpPr>
          <p:cNvPr id="25" name="Title 2"/>
          <p:cNvSpPr txBox="1">
            <a:spLocks/>
          </p:cNvSpPr>
          <p:nvPr/>
        </p:nvSpPr>
        <p:spPr>
          <a:xfrm>
            <a:off x="7899608" y="2095310"/>
            <a:ext cx="3277730" cy="258276"/>
          </a:xfrm>
          <a:prstGeom prst="rect">
            <a:avLst/>
          </a:prstGeom>
          <a:noFill/>
          <a:ln>
            <a:noFill/>
          </a:ln>
        </p:spPr>
        <p:txBody>
          <a:bodyPr vert="horz" lIns="0" tIns="0" rIns="0" bIns="0" anchor="ctr">
            <a:noAutofit/>
          </a:bodyPr>
          <a:lstStyle>
            <a:lvl1pPr algn="ctr" rtl="0" eaLnBrk="1" latinLnBrk="0" hangingPunct="1">
              <a:spcBef>
                <a:spcPct val="0"/>
              </a:spcBef>
              <a:buNone/>
              <a:defRPr kumimoji="0" sz="4200" kern="1200">
                <a:ln>
                  <a:noFill/>
                </a:ln>
                <a:solidFill>
                  <a:srgbClr val="777777"/>
                </a:solidFill>
                <a:latin typeface="+mj-lt"/>
                <a:ea typeface="+mj-ea"/>
                <a:cs typeface="+mj-cs"/>
              </a:defRPr>
            </a:lvl1pPr>
          </a:lstStyle>
          <a:p>
            <a:pPr algn="r" defTabSz="914400"/>
            <a:endParaRPr lang="en-US" sz="1800" b="1" i="1" dirty="0">
              <a:solidFill>
                <a:schemeClr val="bg1"/>
              </a:solidFill>
            </a:endParaRPr>
          </a:p>
        </p:txBody>
      </p:sp>
    </p:spTree>
    <p:extLst>
      <p:ext uri="{BB962C8B-B14F-4D97-AF65-F5344CB8AC3E}">
        <p14:creationId xmlns:p14="http://schemas.microsoft.com/office/powerpoint/2010/main" val="1185573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199" y="160296"/>
            <a:ext cx="8236125" cy="725882"/>
          </a:xfrm>
        </p:spPr>
        <p:txBody>
          <a:bodyPr>
            <a:normAutofit fontScale="90000"/>
          </a:bodyPr>
          <a:lstStyle/>
          <a:p>
            <a:r>
              <a:rPr lang="en-US" sz="4000" dirty="0"/>
              <a:t>Existing</a:t>
            </a:r>
            <a:r>
              <a:rPr lang="en-US" dirty="0"/>
              <a:t> Flood Risk Reduction Projects – Slidell  </a:t>
            </a:r>
          </a:p>
        </p:txBody>
      </p:sp>
      <p:pic>
        <p:nvPicPr>
          <p:cNvPr id="4" name="Picture 3">
            <a:extLst>
              <a:ext uri="{FF2B5EF4-FFF2-40B4-BE49-F238E27FC236}">
                <a16:creationId xmlns:a16="http://schemas.microsoft.com/office/drawing/2014/main" id="{D856A6D1-2019-4DC6-9BEE-1544E321BBF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6732" y="1211305"/>
            <a:ext cx="7519835" cy="43070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Oval 4">
            <a:extLst>
              <a:ext uri="{FF2B5EF4-FFF2-40B4-BE49-F238E27FC236}">
                <a16:creationId xmlns:a16="http://schemas.microsoft.com/office/drawing/2014/main" id="{096609CB-1B53-4068-9532-9C451AEA7B65}"/>
              </a:ext>
            </a:extLst>
          </p:cNvPr>
          <p:cNvSpPr/>
          <p:nvPr/>
        </p:nvSpPr>
        <p:spPr>
          <a:xfrm>
            <a:off x="4879915" y="3799494"/>
            <a:ext cx="981512" cy="998290"/>
          </a:xfrm>
          <a:prstGeom prst="ellipse">
            <a:avLst/>
          </a:prstGeom>
          <a:noFill/>
          <a:ln w="38100">
            <a:solidFill>
              <a:srgbClr val="000000"/>
            </a:solidFill>
          </a:ln>
          <a:scene3d>
            <a:camera prst="orthographicFront" fov="0">
              <a:rot lat="0" lon="0" rev="0"/>
            </a:camera>
            <a:lightRig rig="threePt" dir="t">
              <a:rot lat="0" lon="0" rev="0"/>
            </a:lightRig>
          </a:scene3d>
          <a:sp3d contourW="9525" prstMaterial="matte">
            <a:bevelT w="0" h="0"/>
            <a:contourClr>
              <a:schemeClr val="tx1"/>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rgbClr val="000000"/>
                </a:solidFill>
              </a:ln>
            </a:endParaRPr>
          </a:p>
        </p:txBody>
      </p:sp>
      <p:cxnSp>
        <p:nvCxnSpPr>
          <p:cNvPr id="8" name="Straight Connector 7">
            <a:extLst>
              <a:ext uri="{FF2B5EF4-FFF2-40B4-BE49-F238E27FC236}">
                <a16:creationId xmlns:a16="http://schemas.microsoft.com/office/drawing/2014/main" id="{FB951D73-37A7-4A00-8263-EB2F1D1D58CD}"/>
              </a:ext>
            </a:extLst>
          </p:cNvPr>
          <p:cNvCxnSpPr>
            <a:cxnSpLocks/>
          </p:cNvCxnSpPr>
          <p:nvPr/>
        </p:nvCxnSpPr>
        <p:spPr>
          <a:xfrm flipH="1" flipV="1">
            <a:off x="5103224" y="4720047"/>
            <a:ext cx="3030582" cy="1314936"/>
          </a:xfrm>
          <a:prstGeom prst="line">
            <a:avLst/>
          </a:prstGeom>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0A4825BD-5A4D-4839-AC6F-47394F8ECF45}"/>
              </a:ext>
            </a:extLst>
          </p:cNvPr>
          <p:cNvCxnSpPr>
            <a:cxnSpLocks/>
          </p:cNvCxnSpPr>
          <p:nvPr/>
        </p:nvCxnSpPr>
        <p:spPr>
          <a:xfrm flipH="1">
            <a:off x="5477692" y="1259984"/>
            <a:ext cx="2656114" cy="2539510"/>
          </a:xfrm>
          <a:prstGeom prst="line">
            <a:avLst/>
          </a:prstGeom>
        </p:spPr>
        <p:style>
          <a:lnRef idx="3">
            <a:schemeClr val="dk1"/>
          </a:lnRef>
          <a:fillRef idx="0">
            <a:schemeClr val="dk1"/>
          </a:fillRef>
          <a:effectRef idx="2">
            <a:schemeClr val="dk1"/>
          </a:effectRef>
          <a:fontRef idx="minor">
            <a:schemeClr val="tx1"/>
          </a:fontRef>
        </p:style>
      </p:cxnSp>
      <p:pic>
        <p:nvPicPr>
          <p:cNvPr id="7" name="Picture 6">
            <a:extLst>
              <a:ext uri="{FF2B5EF4-FFF2-40B4-BE49-F238E27FC236}">
                <a16:creationId xmlns:a16="http://schemas.microsoft.com/office/drawing/2014/main" id="{27189F68-D581-46D4-AE3A-5BC0EEE237F3}"/>
              </a:ext>
            </a:extLst>
          </p:cNvPr>
          <p:cNvPicPr>
            <a:picLocks noChangeAspect="1"/>
          </p:cNvPicPr>
          <p:nvPr/>
        </p:nvPicPr>
        <p:blipFill rotWithShape="1">
          <a:blip r:embed="rId4"/>
          <a:srcRect t="8221" r="4033" b="1034"/>
          <a:stretch/>
        </p:blipFill>
        <p:spPr>
          <a:xfrm>
            <a:off x="8133806" y="1211305"/>
            <a:ext cx="3823614" cy="48236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20968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6A4A60-ADFE-447B-906A-11ABC20C59A2}"/>
              </a:ext>
            </a:extLst>
          </p:cNvPr>
          <p:cNvPicPr>
            <a:picLocks noChangeAspect="1"/>
          </p:cNvPicPr>
          <p:nvPr/>
        </p:nvPicPr>
        <p:blipFill>
          <a:blip r:embed="rId2"/>
          <a:stretch>
            <a:fillRect/>
          </a:stretch>
        </p:blipFill>
        <p:spPr>
          <a:xfrm>
            <a:off x="402671" y="86261"/>
            <a:ext cx="6990526" cy="45542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357953DA-CEBF-4E1E-8AD7-005F54441DEC}"/>
              </a:ext>
            </a:extLst>
          </p:cNvPr>
          <p:cNvSpPr txBox="1"/>
          <p:nvPr/>
        </p:nvSpPr>
        <p:spPr>
          <a:xfrm>
            <a:off x="2178513" y="241134"/>
            <a:ext cx="3438841" cy="600164"/>
          </a:xfrm>
          <a:prstGeom prst="rect">
            <a:avLst/>
          </a:prstGeom>
          <a:solidFill>
            <a:schemeClr val="bg1"/>
          </a:solidFill>
          <a:ln>
            <a:solidFill>
              <a:srgbClr val="000000"/>
            </a:solidFill>
          </a:ln>
        </p:spPr>
        <p:txBody>
          <a:bodyPr wrap="square" rtlCol="0">
            <a:spAutoFit/>
          </a:bodyPr>
          <a:lstStyle/>
          <a:p>
            <a:pPr algn="ctr"/>
            <a:r>
              <a:rPr lang="en-US" sz="3300" dirty="0">
                <a:solidFill>
                  <a:srgbClr val="2F3590"/>
                </a:solidFill>
                <a:latin typeface="+mj-lt"/>
                <a:ea typeface="+mj-ea"/>
                <a:cs typeface="+mj-cs"/>
              </a:rPr>
              <a:t>REPETITIVE LOSS</a:t>
            </a:r>
          </a:p>
        </p:txBody>
      </p:sp>
      <p:pic>
        <p:nvPicPr>
          <p:cNvPr id="4" name="Picture 3">
            <a:extLst>
              <a:ext uri="{FF2B5EF4-FFF2-40B4-BE49-F238E27FC236}">
                <a16:creationId xmlns:a16="http://schemas.microsoft.com/office/drawing/2014/main" id="{2EBAD07C-45CB-4675-AFFE-3FB9B538E5FF}"/>
              </a:ext>
            </a:extLst>
          </p:cNvPr>
          <p:cNvPicPr>
            <a:picLocks noChangeAspect="1"/>
          </p:cNvPicPr>
          <p:nvPr/>
        </p:nvPicPr>
        <p:blipFill>
          <a:blip r:embed="rId3"/>
          <a:stretch>
            <a:fillRect/>
          </a:stretch>
        </p:blipFill>
        <p:spPr>
          <a:xfrm>
            <a:off x="109056" y="2942012"/>
            <a:ext cx="7125499" cy="38297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AA682958-4789-4C0F-B615-688413834726}"/>
              </a:ext>
            </a:extLst>
          </p:cNvPr>
          <p:cNvSpPr txBox="1"/>
          <p:nvPr/>
        </p:nvSpPr>
        <p:spPr>
          <a:xfrm>
            <a:off x="1882443" y="3128917"/>
            <a:ext cx="3212983" cy="600164"/>
          </a:xfrm>
          <a:prstGeom prst="rect">
            <a:avLst/>
          </a:prstGeom>
          <a:solidFill>
            <a:schemeClr val="bg1"/>
          </a:solidFill>
          <a:ln>
            <a:solidFill>
              <a:srgbClr val="000000"/>
            </a:solidFill>
          </a:ln>
        </p:spPr>
        <p:txBody>
          <a:bodyPr wrap="square" rtlCol="0">
            <a:spAutoFit/>
          </a:bodyPr>
          <a:lstStyle/>
          <a:p>
            <a:pPr algn="ctr"/>
            <a:r>
              <a:rPr lang="en-US" sz="3300" dirty="0">
                <a:solidFill>
                  <a:srgbClr val="2F3590"/>
                </a:solidFill>
                <a:latin typeface="+mj-lt"/>
                <a:ea typeface="+mj-ea"/>
                <a:cs typeface="+mj-cs"/>
              </a:rPr>
              <a:t>FLOOD RISK</a:t>
            </a:r>
          </a:p>
        </p:txBody>
      </p:sp>
      <p:pic>
        <p:nvPicPr>
          <p:cNvPr id="6" name="Picture 5">
            <a:extLst>
              <a:ext uri="{FF2B5EF4-FFF2-40B4-BE49-F238E27FC236}">
                <a16:creationId xmlns:a16="http://schemas.microsoft.com/office/drawing/2014/main" id="{FF25D8B6-F964-4B8A-BEC8-0562C2C90CF8}"/>
              </a:ext>
            </a:extLst>
          </p:cNvPr>
          <p:cNvPicPr>
            <a:picLocks noChangeAspect="1"/>
          </p:cNvPicPr>
          <p:nvPr/>
        </p:nvPicPr>
        <p:blipFill>
          <a:blip r:embed="rId4"/>
          <a:stretch>
            <a:fillRect/>
          </a:stretch>
        </p:blipFill>
        <p:spPr>
          <a:xfrm>
            <a:off x="5897460" y="1152297"/>
            <a:ext cx="6075676" cy="4154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CA064A8D-551A-46BD-BE07-8C48C9513AF7}"/>
              </a:ext>
            </a:extLst>
          </p:cNvPr>
          <p:cNvSpPr txBox="1"/>
          <p:nvPr/>
        </p:nvSpPr>
        <p:spPr>
          <a:xfrm>
            <a:off x="7234555" y="1251046"/>
            <a:ext cx="3212983" cy="600164"/>
          </a:xfrm>
          <a:prstGeom prst="rect">
            <a:avLst/>
          </a:prstGeom>
          <a:solidFill>
            <a:schemeClr val="bg1"/>
          </a:solidFill>
          <a:ln>
            <a:solidFill>
              <a:srgbClr val="000000"/>
            </a:solidFill>
          </a:ln>
        </p:spPr>
        <p:txBody>
          <a:bodyPr wrap="square" rtlCol="0">
            <a:spAutoFit/>
          </a:bodyPr>
          <a:lstStyle/>
          <a:p>
            <a:pPr algn="ctr"/>
            <a:r>
              <a:rPr lang="en-US" sz="3300" dirty="0">
                <a:solidFill>
                  <a:srgbClr val="2F3590"/>
                </a:solidFill>
                <a:latin typeface="+mj-lt"/>
                <a:ea typeface="+mj-ea"/>
                <a:cs typeface="+mj-cs"/>
              </a:rPr>
              <a:t>FIRMS</a:t>
            </a:r>
          </a:p>
        </p:txBody>
      </p:sp>
    </p:spTree>
    <p:extLst>
      <p:ext uri="{BB962C8B-B14F-4D97-AF65-F5344CB8AC3E}">
        <p14:creationId xmlns:p14="http://schemas.microsoft.com/office/powerpoint/2010/main" val="2865902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AD0815-3F1D-44F5-9692-4F1DB5DEDE91}"/>
              </a:ext>
            </a:extLst>
          </p:cNvPr>
          <p:cNvPicPr>
            <a:picLocks noChangeAspect="1"/>
          </p:cNvPicPr>
          <p:nvPr/>
        </p:nvPicPr>
        <p:blipFill>
          <a:blip r:embed="rId2"/>
          <a:stretch>
            <a:fillRect/>
          </a:stretch>
        </p:blipFill>
        <p:spPr>
          <a:xfrm>
            <a:off x="465909" y="0"/>
            <a:ext cx="11260182" cy="6858000"/>
          </a:xfrm>
          <a:prstGeom prst="rect">
            <a:avLst/>
          </a:prstGeom>
        </p:spPr>
      </p:pic>
      <p:sp>
        <p:nvSpPr>
          <p:cNvPr id="3" name="Title 1">
            <a:extLst>
              <a:ext uri="{FF2B5EF4-FFF2-40B4-BE49-F238E27FC236}">
                <a16:creationId xmlns:a16="http://schemas.microsoft.com/office/drawing/2014/main" id="{92C61C6D-7604-4850-B216-7DFB0F32F6F1}"/>
              </a:ext>
            </a:extLst>
          </p:cNvPr>
          <p:cNvSpPr txBox="1">
            <a:spLocks/>
          </p:cNvSpPr>
          <p:nvPr/>
        </p:nvSpPr>
        <p:spPr>
          <a:xfrm>
            <a:off x="2641995" y="259084"/>
            <a:ext cx="6908010" cy="561392"/>
          </a:xfrm>
          <a:prstGeom prst="rect">
            <a:avLst/>
          </a:prstGeom>
          <a:solidFill>
            <a:schemeClr val="bg1"/>
          </a:solidFill>
          <a:ln>
            <a:solidFill>
              <a:srgbClr val="000000"/>
            </a:solidFill>
          </a:ln>
        </p:spPr>
        <p:txBody>
          <a:bodyPr vert="horz" anchor="ctr">
            <a:normAutofit fontScale="90000"/>
          </a:bodyPr>
          <a:lstStyle>
            <a:lvl1pPr algn="ctr" rtl="0" eaLnBrk="1" latinLnBrk="0" hangingPunct="1">
              <a:spcBef>
                <a:spcPct val="0"/>
              </a:spcBef>
              <a:buNone/>
              <a:defRPr kumimoji="0" sz="4200" kern="1200">
                <a:ln>
                  <a:noFill/>
                </a:ln>
                <a:solidFill>
                  <a:srgbClr val="2F3590"/>
                </a:solidFill>
                <a:latin typeface="+mj-lt"/>
                <a:ea typeface="+mj-ea"/>
                <a:cs typeface="+mj-cs"/>
              </a:defRPr>
            </a:lvl1pPr>
          </a:lstStyle>
          <a:p>
            <a:pPr defTabSz="914400"/>
            <a:r>
              <a:rPr lang="en-US" sz="3300" dirty="0"/>
              <a:t>All Risk Reduction Alternatives Evaluated </a:t>
            </a:r>
          </a:p>
        </p:txBody>
      </p:sp>
    </p:spTree>
    <p:extLst>
      <p:ext uri="{BB962C8B-B14F-4D97-AF65-F5344CB8AC3E}">
        <p14:creationId xmlns:p14="http://schemas.microsoft.com/office/powerpoint/2010/main" val="121191782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3F97AFF0DC9044A1414052D0105E4C" ma:contentTypeVersion="10" ma:contentTypeDescription="Create a new document." ma:contentTypeScope="" ma:versionID="0f3b91015ee68a185c2c39f56b83b7e4">
  <xsd:schema xmlns:xsd="http://www.w3.org/2001/XMLSchema" xmlns:xs="http://www.w3.org/2001/XMLSchema" xmlns:p="http://schemas.microsoft.com/office/2006/metadata/properties" xmlns:ns3="e02502e1-c005-4afd-8695-4029def903c0" targetNamespace="http://schemas.microsoft.com/office/2006/metadata/properties" ma:root="true" ma:fieldsID="15de2e831896cf36a68d80cc63810db9" ns3:_="">
    <xsd:import namespace="e02502e1-c005-4afd-8695-4029def903c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2502e1-c005-4afd-8695-4029def903c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EB7559-A16E-44D3-AC0B-89D4C0AAFCD6}">
  <ds:schemaRef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e02502e1-c005-4afd-8695-4029def903c0"/>
    <ds:schemaRef ds:uri="http://purl.org/dc/terms/"/>
    <ds:schemaRef ds:uri="http://www.w3.org/XML/1998/namespace"/>
  </ds:schemaRefs>
</ds:datastoreItem>
</file>

<file path=customXml/itemProps2.xml><?xml version="1.0" encoding="utf-8"?>
<ds:datastoreItem xmlns:ds="http://schemas.openxmlformats.org/officeDocument/2006/customXml" ds:itemID="{1714CD2D-C957-41FF-8CF6-FD2BFA814798}">
  <ds:schemaRefs>
    <ds:schemaRef ds:uri="http://schemas.microsoft.com/sharepoint/v3/contenttype/forms"/>
  </ds:schemaRefs>
</ds:datastoreItem>
</file>

<file path=customXml/itemProps3.xml><?xml version="1.0" encoding="utf-8"?>
<ds:datastoreItem xmlns:ds="http://schemas.openxmlformats.org/officeDocument/2006/customXml" ds:itemID="{06DB693B-250A-43B4-96E6-9E1F3CA7AF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2502e1-c005-4afd-8695-4029def903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13279</TotalTime>
  <Words>700</Words>
  <Application>Microsoft Office PowerPoint</Application>
  <PresentationFormat>Widescreen</PresentationFormat>
  <Paragraphs>82</Paragraphs>
  <Slides>15</Slides>
  <Notes>11</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Civic</vt:lpstr>
      <vt:lpstr>ST. TAMMANY COASTAL PROTECTION &amp; RESTORATION</vt:lpstr>
      <vt:lpstr>St. Tammany Levee, Drainage and Conservation District</vt:lpstr>
      <vt:lpstr>St. Tammany Parish Coastal Study </vt:lpstr>
      <vt:lpstr>St. Tammany Parish Coastal Study</vt:lpstr>
      <vt:lpstr>2017 CPRA Master Plan Risk Reduction Projects</vt:lpstr>
      <vt:lpstr>FLOOD RISK REDUCTION – STRUCTURAL </vt:lpstr>
      <vt:lpstr>Existing Flood Risk Reduction Projects – Slidell  </vt:lpstr>
      <vt:lpstr>PowerPoint Presentation</vt:lpstr>
      <vt:lpstr>PowerPoint Presentation</vt:lpstr>
      <vt:lpstr>PowerPoint Presentation</vt:lpstr>
      <vt:lpstr>RESTORATION &amp; COASTAL RESILIENCE</vt:lpstr>
      <vt:lpstr>2017 CPRA Master Plan – Projected Land Loss</vt:lpstr>
      <vt:lpstr>PowerPoint Presentation</vt:lpstr>
      <vt:lpstr>St. Tammany Parish Coastal Study Status </vt:lpstr>
      <vt:lpstr>St. Tammany Parish Coastal Study Status</vt:lpstr>
    </vt:vector>
  </TitlesOfParts>
  <Company>Neel-Schaffer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Sills</dc:creator>
  <cp:lastModifiedBy>Glenn Ledet</cp:lastModifiedBy>
  <cp:revision>940</cp:revision>
  <cp:lastPrinted>2020-08-12T19:10:29Z</cp:lastPrinted>
  <dcterms:created xsi:type="dcterms:W3CDTF">2015-10-08T14:42:53Z</dcterms:created>
  <dcterms:modified xsi:type="dcterms:W3CDTF">2021-11-16T17:27:55Z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0x010100633F97AFF0DC9044A1414052D0105E4C</vt:lpwstr>
  </property>
</Properties>
</file>